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3" r:id="rId4"/>
    <p:sldId id="274" r:id="rId5"/>
    <p:sldId id="259" r:id="rId6"/>
    <p:sldId id="260" r:id="rId7"/>
    <p:sldId id="261" r:id="rId8"/>
    <p:sldId id="275" r:id="rId9"/>
    <p:sldId id="262" r:id="rId10"/>
    <p:sldId id="263" r:id="rId11"/>
    <p:sldId id="264" r:id="rId12"/>
    <p:sldId id="265" r:id="rId13"/>
    <p:sldId id="272" r:id="rId14"/>
    <p:sldId id="276" r:id="rId15"/>
    <p:sldId id="267" r:id="rId16"/>
    <p:sldId id="270" r:id="rId17"/>
    <p:sldId id="269" r:id="rId18"/>
    <p:sldId id="277" r:id="rId19"/>
    <p:sldId id="278" r:id="rId20"/>
    <p:sldId id="279" r:id="rId21"/>
    <p:sldId id="28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varScale="1">
        <p:scale>
          <a:sx n="70" d="100"/>
          <a:sy n="70" d="100"/>
        </p:scale>
        <p:origin x="4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Return%20to%20On-site%20Phase%20In%20Plan%2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arvard-Healthy-Buildings-Program-COVID19-Risk-Reduction-in-Schools-Nov-2020.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4115" y="1168842"/>
            <a:ext cx="9890497" cy="3608539"/>
          </a:xfrm>
        </p:spPr>
        <p:txBody>
          <a:bodyPr>
            <a:normAutofit/>
          </a:bodyPr>
          <a:lstStyle/>
          <a:p>
            <a:pPr algn="ctr"/>
            <a:r>
              <a:rPr lang="en-US" dirty="0" smtClean="0"/>
              <a:t>Return to In-Person Hybrid Learning</a:t>
            </a:r>
            <a:br>
              <a:rPr lang="en-US" dirty="0" smtClean="0"/>
            </a:br>
            <a:r>
              <a:rPr lang="en-US" dirty="0" smtClean="0"/>
              <a:t/>
            </a:r>
            <a:br>
              <a:rPr lang="en-US" dirty="0" smtClean="0"/>
            </a:br>
            <a:r>
              <a:rPr lang="en-US" dirty="0" smtClean="0"/>
              <a:t>The Past, Present, and Future</a:t>
            </a:r>
            <a:endParaRPr lang="en-US" sz="40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24753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3835" y="221456"/>
            <a:ext cx="9868828" cy="5229573"/>
          </a:xfrm>
          <a:prstGeom prst="rect">
            <a:avLst/>
          </a:prstGeom>
        </p:spPr>
        <p:txBody>
          <a:bodyPr wrap="square">
            <a:spAutoFit/>
          </a:bodyPr>
          <a:lstStyle/>
          <a:p>
            <a:pPr marR="0" lvl="0">
              <a:lnSpc>
                <a:spcPct val="107000"/>
              </a:lnSpc>
              <a:spcBef>
                <a:spcPts val="0"/>
              </a:spcBef>
              <a:spcAft>
                <a:spcPts val="0"/>
              </a:spcAft>
            </a:pPr>
            <a:r>
              <a:rPr lang="en-US" sz="2400" b="1" dirty="0" smtClean="0">
                <a:latin typeface="+mj-lt"/>
                <a:ea typeface="Calibri" panose="020F0502020204030204" pitchFamily="34" charset="0"/>
                <a:cs typeface="Times New Roman" panose="02020603050405020304" pitchFamily="18" charset="0"/>
              </a:rPr>
              <a:t>Continued:</a:t>
            </a:r>
          </a:p>
          <a:p>
            <a:pPr marL="342900" marR="0" lvl="0" indent="-342900">
              <a:lnSpc>
                <a:spcPct val="107000"/>
              </a:lnSpc>
              <a:spcBef>
                <a:spcPts val="0"/>
              </a:spcBef>
              <a:spcAft>
                <a:spcPts val="0"/>
              </a:spcAft>
              <a:buFont typeface="Symbol" panose="05050102010706020507" pitchFamily="18" charset="2"/>
              <a:buChar char=""/>
            </a:pPr>
            <a:r>
              <a:rPr lang="en-US" sz="2400" dirty="0" smtClean="0">
                <a:latin typeface="+mj-lt"/>
                <a:ea typeface="Calibri" panose="020F0502020204030204" pitchFamily="34" charset="0"/>
                <a:cs typeface="Times New Roman" panose="02020603050405020304" pitchFamily="18" charset="0"/>
              </a:rPr>
              <a:t>Jan. </a:t>
            </a:r>
            <a:r>
              <a:rPr lang="en-US" sz="2400" dirty="0">
                <a:latin typeface="+mj-lt"/>
                <a:ea typeface="Calibri" panose="020F0502020204030204" pitchFamily="34" charset="0"/>
                <a:cs typeface="Times New Roman" panose="02020603050405020304" pitchFamily="18" charset="0"/>
              </a:rPr>
              <a:t>12 ODE is conducting feedback sessions </a:t>
            </a:r>
            <a:r>
              <a:rPr lang="en-US" sz="2400" dirty="0" smtClean="0">
                <a:latin typeface="+mj-lt"/>
                <a:ea typeface="Calibri" panose="020F0502020204030204" pitchFamily="34" charset="0"/>
                <a:cs typeface="Times New Roman" panose="02020603050405020304" pitchFamily="18" charset="0"/>
              </a:rPr>
              <a:t>regarding </a:t>
            </a:r>
            <a:r>
              <a:rPr lang="en-US" sz="2400" dirty="0">
                <a:latin typeface="+mj-lt"/>
                <a:ea typeface="Calibri" panose="020F0502020204030204" pitchFamily="34" charset="0"/>
                <a:cs typeface="Times New Roman" panose="02020603050405020304" pitchFamily="18" charset="0"/>
              </a:rPr>
              <a:t>adjustments to the </a:t>
            </a:r>
            <a:r>
              <a:rPr lang="en-US" sz="2400" dirty="0" smtClean="0">
                <a:latin typeface="+mj-lt"/>
                <a:ea typeface="Calibri" panose="020F0502020204030204" pitchFamily="34" charset="0"/>
                <a:cs typeface="Times New Roman" panose="02020603050405020304" pitchFamily="18" charset="0"/>
              </a:rPr>
              <a:t>Jan.19 RSSL update</a:t>
            </a:r>
          </a:p>
          <a:p>
            <a:pPr marL="342900" marR="0" lvl="0" indent="-342900">
              <a:lnSpc>
                <a:spcPct val="107000"/>
              </a:lnSpc>
              <a:spcBef>
                <a:spcPts val="0"/>
              </a:spcBef>
              <a:spcAft>
                <a:spcPts val="0"/>
              </a:spcAft>
              <a:buFont typeface="Symbol" panose="05050102010706020507" pitchFamily="18" charset="2"/>
              <a:buChar char=""/>
            </a:pPr>
            <a:endParaRPr lang="en-US" sz="24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smtClean="0">
                <a:latin typeface="+mj-lt"/>
                <a:ea typeface="Calibri" panose="020F0502020204030204" pitchFamily="34" charset="0"/>
                <a:cs typeface="Times New Roman" panose="02020603050405020304" pitchFamily="18" charset="0"/>
              </a:rPr>
              <a:t>OHA </a:t>
            </a:r>
            <a:r>
              <a:rPr lang="en-US" sz="2400" dirty="0">
                <a:latin typeface="+mj-lt"/>
                <a:ea typeface="Calibri" panose="020F0502020204030204" pitchFamily="34" charset="0"/>
                <a:cs typeface="Times New Roman" panose="02020603050405020304" pitchFamily="18" charset="0"/>
              </a:rPr>
              <a:t>and </a:t>
            </a:r>
            <a:r>
              <a:rPr lang="en-US" sz="2400" dirty="0" smtClean="0">
                <a:latin typeface="+mj-lt"/>
                <a:ea typeface="Calibri" panose="020F0502020204030204" pitchFamily="34" charset="0"/>
                <a:cs typeface="Times New Roman" panose="02020603050405020304" pitchFamily="18" charset="0"/>
              </a:rPr>
              <a:t>county health departments are </a:t>
            </a:r>
            <a:r>
              <a:rPr lang="en-US" sz="2400" dirty="0">
                <a:latin typeface="+mj-lt"/>
                <a:ea typeface="Calibri" panose="020F0502020204030204" pitchFamily="34" charset="0"/>
                <a:cs typeface="Times New Roman" panose="02020603050405020304" pitchFamily="18" charset="0"/>
              </a:rPr>
              <a:t>developing </a:t>
            </a:r>
            <a:r>
              <a:rPr lang="en-US" sz="2400" dirty="0" smtClean="0">
                <a:latin typeface="+mj-lt"/>
                <a:ea typeface="Calibri" panose="020F0502020204030204" pitchFamily="34" charset="0"/>
                <a:cs typeface="Times New Roman" panose="02020603050405020304" pitchFamily="18" charset="0"/>
              </a:rPr>
              <a:t> </a:t>
            </a:r>
            <a:r>
              <a:rPr lang="en-US" sz="2400" dirty="0">
                <a:latin typeface="+mj-lt"/>
                <a:ea typeface="Calibri" panose="020F0502020204030204" pitchFamily="34" charset="0"/>
                <a:cs typeface="Times New Roman" panose="02020603050405020304" pitchFamily="18" charset="0"/>
              </a:rPr>
              <a:t>vaccination plans for staff  </a:t>
            </a:r>
          </a:p>
          <a:p>
            <a:pPr marL="742950" marR="0" lvl="1" indent="-285750">
              <a:lnSpc>
                <a:spcPct val="107000"/>
              </a:lnSpc>
              <a:spcBef>
                <a:spcPts val="0"/>
              </a:spcBef>
              <a:spcAft>
                <a:spcPts val="0"/>
              </a:spcAft>
              <a:buFont typeface="Courier New" panose="02070309020205020404" pitchFamily="49" charset="0"/>
              <a:buChar char="o"/>
            </a:pPr>
            <a:r>
              <a:rPr lang="en-US" sz="2400" dirty="0" smtClean="0">
                <a:latin typeface="+mj-lt"/>
                <a:ea typeface="Calibri" panose="020F0502020204030204" pitchFamily="34" charset="0"/>
                <a:cs typeface="Times New Roman" panose="02020603050405020304" pitchFamily="18" charset="0"/>
              </a:rPr>
              <a:t>In Linn County a team of superintendents </a:t>
            </a:r>
            <a:r>
              <a:rPr lang="en-US" sz="2400" dirty="0">
                <a:latin typeface="+mj-lt"/>
                <a:ea typeface="Calibri" panose="020F0502020204030204" pitchFamily="34" charset="0"/>
                <a:cs typeface="Times New Roman" panose="02020603050405020304" pitchFamily="18" charset="0"/>
              </a:rPr>
              <a:t>have asked for two plans based on </a:t>
            </a:r>
            <a:r>
              <a:rPr lang="en-US" sz="2400" dirty="0" smtClean="0">
                <a:latin typeface="+mj-lt"/>
                <a:ea typeface="Calibri" panose="020F0502020204030204" pitchFamily="34" charset="0"/>
                <a:cs typeface="Times New Roman" panose="02020603050405020304" pitchFamily="18" charset="0"/>
              </a:rPr>
              <a:t>availability vaccines:  We are meeting every week.</a:t>
            </a:r>
          </a:p>
          <a:p>
            <a:pPr marL="1200150" lvl="2" indent="-285750">
              <a:lnSpc>
                <a:spcPct val="107000"/>
              </a:lnSpc>
              <a:buFont typeface="Courier New" panose="02070309020205020404" pitchFamily="49" charset="0"/>
              <a:buChar char="o"/>
            </a:pPr>
            <a:r>
              <a:rPr lang="en-US" sz="2400" dirty="0" smtClean="0">
                <a:latin typeface="+mj-lt"/>
                <a:ea typeface="Calibri" panose="020F0502020204030204" pitchFamily="34" charset="0"/>
                <a:cs typeface="Times New Roman" panose="02020603050405020304" pitchFamily="18" charset="0"/>
              </a:rPr>
              <a:t>Plan A: </a:t>
            </a:r>
            <a:r>
              <a:rPr lang="en-US" sz="2400" dirty="0">
                <a:latin typeface="+mj-lt"/>
                <a:ea typeface="Calibri" panose="020F0502020204030204" pitchFamily="34" charset="0"/>
                <a:cs typeface="Times New Roman" panose="02020603050405020304" pitchFamily="18" charset="0"/>
              </a:rPr>
              <a:t>all </a:t>
            </a:r>
            <a:r>
              <a:rPr lang="en-US" sz="2400" dirty="0" smtClean="0">
                <a:latin typeface="+mj-lt"/>
                <a:ea typeface="Calibri" panose="020F0502020204030204" pitchFamily="34" charset="0"/>
                <a:cs typeface="Times New Roman" panose="02020603050405020304" pitchFamily="18" charset="0"/>
              </a:rPr>
              <a:t>staff</a:t>
            </a:r>
          </a:p>
          <a:p>
            <a:pPr marL="1200150" lvl="2" indent="-285750">
              <a:lnSpc>
                <a:spcPct val="107000"/>
              </a:lnSpc>
              <a:buFont typeface="Courier New" panose="02070309020205020404" pitchFamily="49" charset="0"/>
              <a:buChar char="o"/>
            </a:pPr>
            <a:r>
              <a:rPr lang="en-US" sz="2400" dirty="0" smtClean="0">
                <a:latin typeface="+mj-lt"/>
                <a:ea typeface="Calibri" panose="020F0502020204030204" pitchFamily="34" charset="0"/>
                <a:cs typeface="Times New Roman" panose="02020603050405020304" pitchFamily="18" charset="0"/>
              </a:rPr>
              <a:t>Plan B: Phase I, Grades K-6 </a:t>
            </a:r>
            <a:r>
              <a:rPr lang="en-US" sz="2400" dirty="0">
                <a:latin typeface="+mj-lt"/>
                <a:ea typeface="Calibri" panose="020F0502020204030204" pitchFamily="34" charset="0"/>
                <a:cs typeface="Times New Roman" panose="02020603050405020304" pitchFamily="18" charset="0"/>
              </a:rPr>
              <a:t>and all supporting </a:t>
            </a:r>
            <a:r>
              <a:rPr lang="en-US" sz="2400" dirty="0" smtClean="0">
                <a:latin typeface="+mj-lt"/>
                <a:ea typeface="Calibri" panose="020F0502020204030204" pitchFamily="34" charset="0"/>
                <a:cs typeface="Times New Roman" panose="02020603050405020304" pitchFamily="18" charset="0"/>
              </a:rPr>
              <a:t>departments</a:t>
            </a:r>
          </a:p>
          <a:p>
            <a:pPr marL="742950" marR="0" lvl="1" indent="-285750">
              <a:lnSpc>
                <a:spcPct val="107000"/>
              </a:lnSpc>
              <a:spcBef>
                <a:spcPts val="0"/>
              </a:spcBef>
              <a:spcAft>
                <a:spcPts val="0"/>
              </a:spcAft>
              <a:buFont typeface="Courier New" panose="02070309020205020404" pitchFamily="49" charset="0"/>
              <a:buChar char="o"/>
            </a:pPr>
            <a:endParaRPr lang="en-US" sz="24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908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500"/>
                                        <p:tgtEl>
                                          <p:spTgt spid="2">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1000"/>
                                        <p:tgtEl>
                                          <p:spTgt spid="2">
                                            <p:txEl>
                                              <p:pRg st="4" end="4"/>
                                            </p:txEl>
                                          </p:spTgt>
                                        </p:tgtEl>
                                      </p:cBhvr>
                                    </p:animEffect>
                                    <p:anim calcmode="lin" valueType="num">
                                      <p:cBhvr>
                                        <p:cTn id="2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fade">
                                      <p:cBhvr>
                                        <p:cTn id="24" dur="1000"/>
                                        <p:tgtEl>
                                          <p:spTgt spid="2">
                                            <p:txEl>
                                              <p:pRg st="5" end="5"/>
                                            </p:txEl>
                                          </p:spTgt>
                                        </p:tgtEl>
                                      </p:cBhvr>
                                    </p:animEffect>
                                    <p:anim calcmode="lin" valueType="num">
                                      <p:cBhvr>
                                        <p:cTn id="2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fade">
                                      <p:cBhvr>
                                        <p:cTn id="29" dur="1000"/>
                                        <p:tgtEl>
                                          <p:spTgt spid="2">
                                            <p:txEl>
                                              <p:pRg st="6" end="6"/>
                                            </p:txEl>
                                          </p:spTgt>
                                        </p:tgtEl>
                                      </p:cBhvr>
                                    </p:animEffect>
                                    <p:anim calcmode="lin" valueType="num">
                                      <p:cBhvr>
                                        <p:cTn id="3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1171" y="2096430"/>
            <a:ext cx="10103005" cy="3780522"/>
          </a:xfrm>
          <a:prstGeom prst="rect">
            <a:avLst/>
          </a:prstGeom>
        </p:spPr>
        <p:txBody>
          <a:bodyPr wrap="square">
            <a:spAutoFit/>
          </a:bodyPr>
          <a:lstStyle/>
          <a:p>
            <a:pPr>
              <a:lnSpc>
                <a:spcPct val="107000"/>
              </a:lnSpc>
            </a:pPr>
            <a:r>
              <a:rPr lang="en-US" sz="2800" b="1" dirty="0">
                <a:solidFill>
                  <a:srgbClr val="222222"/>
                </a:solidFill>
                <a:latin typeface="Tahoma" panose="020B0604030504040204" pitchFamily="34" charset="0"/>
                <a:ea typeface="Tahoma" panose="020B0604030504040204" pitchFamily="34" charset="0"/>
                <a:cs typeface="Tahoma" panose="020B0604030504040204" pitchFamily="34" charset="0"/>
              </a:rPr>
              <a:t>Bottom line</a:t>
            </a:r>
            <a:r>
              <a:rPr lang="en-US" sz="2800" dirty="0">
                <a:solidFill>
                  <a:srgbClr val="222222"/>
                </a:solidFill>
                <a:latin typeface="Tahoma" panose="020B0604030504040204" pitchFamily="34" charset="0"/>
                <a:ea typeface="Tahoma" panose="020B0604030504040204" pitchFamily="34" charset="0"/>
                <a:cs typeface="Tahoma" panose="020B0604030504040204" pitchFamily="34" charset="0"/>
              </a:rPr>
              <a:t>: The Oregon Department of Education recommends </a:t>
            </a:r>
            <a:r>
              <a:rPr lang="en-US" sz="2800" dirty="0" smtClean="0">
                <a:solidFill>
                  <a:srgbClr val="222222"/>
                </a:solidFill>
                <a:latin typeface="Tahoma" panose="020B0604030504040204" pitchFamily="34" charset="0"/>
                <a:ea typeface="Tahoma" panose="020B0604030504040204" pitchFamily="34" charset="0"/>
                <a:cs typeface="Tahoma" panose="020B0604030504040204" pitchFamily="34" charset="0"/>
              </a:rPr>
              <a:t>districts wait until </a:t>
            </a:r>
            <a:r>
              <a:rPr lang="en-US" sz="2800" dirty="0">
                <a:solidFill>
                  <a:srgbClr val="222222"/>
                </a:solidFill>
                <a:latin typeface="Tahoma" panose="020B0604030504040204" pitchFamily="34" charset="0"/>
                <a:ea typeface="Tahoma" panose="020B0604030504040204" pitchFamily="34" charset="0"/>
                <a:cs typeface="Tahoma" panose="020B0604030504040204" pitchFamily="34" charset="0"/>
              </a:rPr>
              <a:t>all updates can be made to the RSSL by Jan </a:t>
            </a:r>
            <a:r>
              <a:rPr lang="en-US" sz="2800" dirty="0" smtClean="0">
                <a:solidFill>
                  <a:srgbClr val="222222"/>
                </a:solidFill>
                <a:latin typeface="Tahoma" panose="020B0604030504040204" pitchFamily="34" charset="0"/>
                <a:ea typeface="Tahoma" panose="020B0604030504040204" pitchFamily="34" charset="0"/>
                <a:cs typeface="Tahoma" panose="020B0604030504040204" pitchFamily="34" charset="0"/>
              </a:rPr>
              <a:t>19, </a:t>
            </a:r>
            <a:r>
              <a:rPr lang="en-US" sz="2800" dirty="0">
                <a:solidFill>
                  <a:srgbClr val="222222"/>
                </a:solidFill>
                <a:latin typeface="Tahoma" panose="020B0604030504040204" pitchFamily="34" charset="0"/>
                <a:ea typeface="Tahoma" panose="020B0604030504040204" pitchFamily="34" charset="0"/>
                <a:cs typeface="Tahoma" panose="020B0604030504040204" pitchFamily="34" charset="0"/>
              </a:rPr>
              <a:t>as well </a:t>
            </a:r>
            <a:r>
              <a:rPr lang="en-US" sz="2800" dirty="0" smtClean="0">
                <a:solidFill>
                  <a:srgbClr val="222222"/>
                </a:solidFill>
                <a:latin typeface="Tahoma" panose="020B0604030504040204" pitchFamily="34" charset="0"/>
                <a:ea typeface="Tahoma" panose="020B0604030504040204" pitchFamily="34" charset="0"/>
                <a:cs typeface="Tahoma" panose="020B0604030504040204" pitchFamily="34" charset="0"/>
              </a:rPr>
              <a:t>as allow OHA to help </a:t>
            </a:r>
            <a:r>
              <a:rPr lang="en-US" sz="2800" dirty="0">
                <a:solidFill>
                  <a:srgbClr val="222222"/>
                </a:solidFill>
                <a:latin typeface="Tahoma" panose="020B0604030504040204" pitchFamily="34" charset="0"/>
                <a:ea typeface="Tahoma" panose="020B0604030504040204" pitchFamily="34" charset="0"/>
                <a:cs typeface="Tahoma" panose="020B0604030504040204" pitchFamily="34" charset="0"/>
              </a:rPr>
              <a:t>prepare County Health Authorities for </a:t>
            </a:r>
            <a:r>
              <a:rPr lang="en-US" sz="2800" dirty="0" smtClean="0">
                <a:solidFill>
                  <a:srgbClr val="222222"/>
                </a:solidFill>
                <a:latin typeface="Tahoma" panose="020B0604030504040204" pitchFamily="34" charset="0"/>
                <a:ea typeface="Tahoma" panose="020B0604030504040204" pitchFamily="34" charset="0"/>
                <a:cs typeface="Tahoma" panose="020B0604030504040204" pitchFamily="34" charset="0"/>
              </a:rPr>
              <a:t>the </a:t>
            </a:r>
            <a:r>
              <a:rPr lang="en-US" sz="2800" dirty="0">
                <a:solidFill>
                  <a:srgbClr val="222222"/>
                </a:solidFill>
                <a:latin typeface="Tahoma" panose="020B0604030504040204" pitchFamily="34" charset="0"/>
                <a:ea typeface="Tahoma" panose="020B0604030504040204" pitchFamily="34" charset="0"/>
                <a:cs typeface="Tahoma" panose="020B0604030504040204" pitchFamily="34" charset="0"/>
              </a:rPr>
              <a:t>transition to more localized </a:t>
            </a:r>
            <a:r>
              <a:rPr lang="en-US" sz="2800" dirty="0" smtClean="0">
                <a:solidFill>
                  <a:srgbClr val="222222"/>
                </a:solidFill>
                <a:latin typeface="Tahoma" panose="020B0604030504040204" pitchFamily="34" charset="0"/>
                <a:ea typeface="Tahoma" panose="020B0604030504040204" pitchFamily="34" charset="0"/>
                <a:cs typeface="Tahoma" panose="020B0604030504040204" pitchFamily="34" charset="0"/>
              </a:rPr>
              <a:t>control before returning to hybrid in-person learning.</a:t>
            </a:r>
          </a:p>
          <a:p>
            <a:pPr>
              <a:lnSpc>
                <a:spcPct val="107000"/>
              </a:lnSpc>
            </a:pPr>
            <a:endParaRPr lang="en-US" sz="2800" dirty="0">
              <a:solidFill>
                <a:srgbClr val="222222"/>
              </a:solidFill>
              <a:effectLst/>
              <a:latin typeface="Tahoma" panose="020B0604030504040204" pitchFamily="34" charset="0"/>
              <a:ea typeface="Tahoma" panose="020B0604030504040204" pitchFamily="34" charset="0"/>
              <a:cs typeface="Tahoma" panose="020B0604030504040204" pitchFamily="34" charset="0"/>
            </a:endParaRPr>
          </a:p>
          <a:p>
            <a:pPr>
              <a:lnSpc>
                <a:spcPct val="107000"/>
              </a:lnSpc>
            </a:pPr>
            <a:r>
              <a:rPr lang="en-US" sz="2800" dirty="0" smtClean="0">
                <a:solidFill>
                  <a:srgbClr val="222222"/>
                </a:solidFill>
                <a:latin typeface="Tahoma" panose="020B0604030504040204" pitchFamily="34" charset="0"/>
                <a:ea typeface="Tahoma" panose="020B0604030504040204" pitchFamily="34" charset="0"/>
                <a:cs typeface="Tahoma" panose="020B0604030504040204" pitchFamily="34" charset="0"/>
              </a:rPr>
              <a:t>We have built this timeline into our plan for possible adjustments.</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72919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2322" y="680224"/>
            <a:ext cx="10348331" cy="6085640"/>
          </a:xfrm>
          <a:prstGeom prst="rect">
            <a:avLst/>
          </a:prstGeom>
        </p:spPr>
        <p:txBody>
          <a:bodyPr wrap="square">
            <a:spAutoFit/>
          </a:bodyPr>
          <a:lstStyle/>
          <a:p>
            <a:pPr>
              <a:lnSpc>
                <a:spcPct val="107000"/>
              </a:lnSpc>
            </a:pPr>
            <a:r>
              <a:rPr lang="en-US" sz="2800" b="1" dirty="0">
                <a:solidFill>
                  <a:srgbClr val="222222"/>
                </a:solidFill>
                <a:latin typeface="+mj-lt"/>
                <a:ea typeface="Times New Roman" panose="02020603050405020304" pitchFamily="18" charset="0"/>
                <a:cs typeface="Times New Roman" panose="02020603050405020304" pitchFamily="18" charset="0"/>
              </a:rPr>
              <a:t>Our pathway forward:</a:t>
            </a:r>
            <a:r>
              <a:rPr lang="en-US" sz="2800" dirty="0">
                <a:solidFill>
                  <a:srgbClr val="222222"/>
                </a:solidFill>
                <a:latin typeface="+mj-lt"/>
                <a:ea typeface="Times New Roman" panose="02020603050405020304" pitchFamily="18" charset="0"/>
                <a:cs typeface="Times New Roman" panose="02020603050405020304" pitchFamily="18" charset="0"/>
              </a:rPr>
              <a:t> Our students</a:t>
            </a:r>
            <a:r>
              <a:rPr lang="en-US" sz="2800" dirty="0" smtClean="0">
                <a:solidFill>
                  <a:srgbClr val="222222"/>
                </a:solidFill>
                <a:latin typeface="+mj-lt"/>
                <a:ea typeface="Times New Roman" panose="02020603050405020304" pitchFamily="18" charset="0"/>
                <a:cs typeface="Times New Roman" panose="02020603050405020304" pitchFamily="18" charset="0"/>
              </a:rPr>
              <a:t>, </a:t>
            </a:r>
            <a:r>
              <a:rPr lang="en-US" sz="2800" dirty="0">
                <a:solidFill>
                  <a:srgbClr val="222222"/>
                </a:solidFill>
                <a:latin typeface="+mj-lt"/>
                <a:ea typeface="Times New Roman" panose="02020603050405020304" pitchFamily="18" charset="0"/>
                <a:cs typeface="Times New Roman" panose="02020603050405020304" pitchFamily="18" charset="0"/>
              </a:rPr>
              <a:t>families, </a:t>
            </a:r>
            <a:r>
              <a:rPr lang="en-US" sz="2800" dirty="0" smtClean="0">
                <a:solidFill>
                  <a:srgbClr val="222222"/>
                </a:solidFill>
                <a:latin typeface="+mj-lt"/>
                <a:ea typeface="Times New Roman" panose="02020603050405020304" pitchFamily="18" charset="0"/>
                <a:cs typeface="Times New Roman" panose="02020603050405020304" pitchFamily="18" charset="0"/>
              </a:rPr>
              <a:t>staff, and </a:t>
            </a:r>
            <a:r>
              <a:rPr lang="en-US" sz="2800" dirty="0">
                <a:solidFill>
                  <a:srgbClr val="222222"/>
                </a:solidFill>
                <a:latin typeface="+mj-lt"/>
                <a:ea typeface="Times New Roman" panose="02020603050405020304" pitchFamily="18" charset="0"/>
                <a:cs typeface="Times New Roman" panose="02020603050405020304" pitchFamily="18" charset="0"/>
              </a:rPr>
              <a:t>community need a </a:t>
            </a:r>
            <a:r>
              <a:rPr lang="en-US" sz="2800" dirty="0" smtClean="0">
                <a:solidFill>
                  <a:srgbClr val="222222"/>
                </a:solidFill>
                <a:latin typeface="+mj-lt"/>
                <a:ea typeface="Times New Roman" panose="02020603050405020304" pitchFamily="18" charset="0"/>
                <a:cs typeface="Times New Roman" panose="02020603050405020304" pitchFamily="18" charset="0"/>
              </a:rPr>
              <a:t>date for the return of in-person instruction. </a:t>
            </a:r>
            <a:r>
              <a:rPr lang="en-US" sz="2800" dirty="0">
                <a:solidFill>
                  <a:srgbClr val="222222"/>
                </a:solidFill>
                <a:latin typeface="+mj-lt"/>
                <a:ea typeface="Times New Roman" panose="02020603050405020304" pitchFamily="18" charset="0"/>
                <a:cs typeface="Times New Roman" panose="02020603050405020304" pitchFamily="18" charset="0"/>
              </a:rPr>
              <a:t>We cannot continue our pathway forward on “if we come </a:t>
            </a:r>
            <a:r>
              <a:rPr lang="en-US" sz="2800" dirty="0" smtClean="0">
                <a:solidFill>
                  <a:srgbClr val="222222"/>
                </a:solidFill>
                <a:latin typeface="+mj-lt"/>
                <a:ea typeface="Times New Roman" panose="02020603050405020304" pitchFamily="18" charset="0"/>
                <a:cs typeface="Times New Roman" panose="02020603050405020304" pitchFamily="18" charset="0"/>
              </a:rPr>
              <a:t>back,” </a:t>
            </a:r>
            <a:r>
              <a:rPr lang="en-US" sz="2800" dirty="0">
                <a:solidFill>
                  <a:srgbClr val="222222"/>
                </a:solidFill>
                <a:latin typeface="+mj-lt"/>
                <a:ea typeface="Times New Roman" panose="02020603050405020304" pitchFamily="18" charset="0"/>
                <a:cs typeface="Times New Roman" panose="02020603050405020304" pitchFamily="18" charset="0"/>
              </a:rPr>
              <a:t>we need a </a:t>
            </a:r>
            <a:r>
              <a:rPr lang="en-US" sz="2800" dirty="0" smtClean="0">
                <a:solidFill>
                  <a:srgbClr val="222222"/>
                </a:solidFill>
                <a:latin typeface="+mj-lt"/>
                <a:ea typeface="Times New Roman" panose="02020603050405020304" pitchFamily="18" charset="0"/>
                <a:cs typeface="Times New Roman" panose="02020603050405020304" pitchFamily="18" charset="0"/>
              </a:rPr>
              <a:t>“when</a:t>
            </a:r>
            <a:r>
              <a:rPr lang="en-US" sz="2800" dirty="0">
                <a:solidFill>
                  <a:srgbClr val="222222"/>
                </a:solidFill>
                <a:latin typeface="+mj-lt"/>
                <a:ea typeface="Times New Roman" panose="02020603050405020304" pitchFamily="18" charset="0"/>
                <a:cs typeface="Times New Roman" panose="02020603050405020304" pitchFamily="18" charset="0"/>
              </a:rPr>
              <a:t>.” </a:t>
            </a:r>
            <a:endParaRPr lang="en-US" sz="2800" dirty="0" smtClean="0">
              <a:solidFill>
                <a:srgbClr val="222222"/>
              </a:solidFill>
              <a:latin typeface="+mj-lt"/>
              <a:ea typeface="Times New Roman" panose="02020603050405020304" pitchFamily="18" charset="0"/>
              <a:cs typeface="Times New Roman" panose="02020603050405020304" pitchFamily="18" charset="0"/>
            </a:endParaRPr>
          </a:p>
          <a:p>
            <a:pPr>
              <a:lnSpc>
                <a:spcPct val="107000"/>
              </a:lnSpc>
            </a:pPr>
            <a:endParaRPr lang="en-US" sz="2800" dirty="0">
              <a:solidFill>
                <a:srgbClr val="222222"/>
              </a:solidFill>
              <a:latin typeface="+mj-lt"/>
              <a:ea typeface="Times New Roman" panose="02020603050405020304" pitchFamily="18" charset="0"/>
              <a:cs typeface="Times New Roman" panose="02020603050405020304" pitchFamily="18" charset="0"/>
            </a:endParaRPr>
          </a:p>
          <a:p>
            <a:pPr>
              <a:lnSpc>
                <a:spcPct val="107000"/>
              </a:lnSpc>
            </a:pPr>
            <a:r>
              <a:rPr lang="en-US" sz="2800" dirty="0" smtClean="0">
                <a:solidFill>
                  <a:srgbClr val="222222"/>
                </a:solidFill>
                <a:latin typeface="+mj-lt"/>
                <a:ea typeface="Times New Roman" panose="02020603050405020304" pitchFamily="18" charset="0"/>
                <a:cs typeface="Times New Roman" panose="02020603050405020304" pitchFamily="18" charset="0"/>
              </a:rPr>
              <a:t>We </a:t>
            </a:r>
            <a:r>
              <a:rPr lang="en-US" sz="2800" dirty="0">
                <a:solidFill>
                  <a:srgbClr val="222222"/>
                </a:solidFill>
                <a:latin typeface="+mj-lt"/>
                <a:ea typeface="Times New Roman" panose="02020603050405020304" pitchFamily="18" charset="0"/>
                <a:cs typeface="Times New Roman" panose="02020603050405020304" pitchFamily="18" charset="0"/>
              </a:rPr>
              <a:t>also have a duty to our students, families, </a:t>
            </a:r>
            <a:r>
              <a:rPr lang="en-US" sz="2800" dirty="0" smtClean="0">
                <a:solidFill>
                  <a:srgbClr val="222222"/>
                </a:solidFill>
                <a:latin typeface="+mj-lt"/>
                <a:ea typeface="Times New Roman" panose="02020603050405020304" pitchFamily="18" charset="0"/>
                <a:cs typeface="Times New Roman" panose="02020603050405020304" pitchFamily="18" charset="0"/>
              </a:rPr>
              <a:t>and staff, </a:t>
            </a:r>
            <a:r>
              <a:rPr lang="en-US" sz="2800" dirty="0">
                <a:solidFill>
                  <a:srgbClr val="222222"/>
                </a:solidFill>
                <a:latin typeface="+mj-lt"/>
                <a:ea typeface="Times New Roman" panose="02020603050405020304" pitchFamily="18" charset="0"/>
                <a:cs typeface="Times New Roman" panose="02020603050405020304" pitchFamily="18" charset="0"/>
              </a:rPr>
              <a:t>to </a:t>
            </a:r>
            <a:r>
              <a:rPr lang="en-US" sz="2800" dirty="0" smtClean="0">
                <a:solidFill>
                  <a:srgbClr val="222222"/>
                </a:solidFill>
                <a:latin typeface="+mj-lt"/>
                <a:ea typeface="Times New Roman" panose="02020603050405020304" pitchFamily="18" charset="0"/>
                <a:cs typeface="Times New Roman" panose="02020603050405020304" pitchFamily="18" charset="0"/>
              </a:rPr>
              <a:t>help keep </a:t>
            </a:r>
            <a:r>
              <a:rPr lang="en-US" sz="2800" dirty="0">
                <a:solidFill>
                  <a:srgbClr val="222222"/>
                </a:solidFill>
                <a:latin typeface="+mj-lt"/>
                <a:ea typeface="Times New Roman" panose="02020603050405020304" pitchFamily="18" charset="0"/>
                <a:cs typeface="Times New Roman" panose="02020603050405020304" pitchFamily="18" charset="0"/>
              </a:rPr>
              <a:t>us as safe as </a:t>
            </a:r>
            <a:r>
              <a:rPr lang="en-US" sz="2800" dirty="0" smtClean="0">
                <a:solidFill>
                  <a:srgbClr val="222222"/>
                </a:solidFill>
                <a:latin typeface="+mj-lt"/>
                <a:ea typeface="Times New Roman" panose="02020603050405020304" pitchFamily="18" charset="0"/>
                <a:cs typeface="Times New Roman" panose="02020603050405020304" pitchFamily="18" charset="0"/>
              </a:rPr>
              <a:t>possible. We </a:t>
            </a:r>
            <a:r>
              <a:rPr lang="en-US" sz="2800" dirty="0">
                <a:solidFill>
                  <a:srgbClr val="222222"/>
                </a:solidFill>
                <a:latin typeface="+mj-lt"/>
                <a:ea typeface="Times New Roman" panose="02020603050405020304" pitchFamily="18" charset="0"/>
                <a:cs typeface="Times New Roman" panose="02020603050405020304" pitchFamily="18" charset="0"/>
              </a:rPr>
              <a:t>have a </a:t>
            </a:r>
            <a:r>
              <a:rPr lang="en-US" sz="2800" dirty="0" smtClean="0">
                <a:solidFill>
                  <a:srgbClr val="222222"/>
                </a:solidFill>
                <a:latin typeface="+mj-lt"/>
                <a:ea typeface="Times New Roman" panose="02020603050405020304" pitchFamily="18" charset="0"/>
                <a:cs typeface="Times New Roman" panose="02020603050405020304" pitchFamily="18" charset="0"/>
              </a:rPr>
              <a:t>civic </a:t>
            </a:r>
            <a:r>
              <a:rPr lang="en-US" sz="2800" dirty="0">
                <a:solidFill>
                  <a:srgbClr val="222222"/>
                </a:solidFill>
                <a:latin typeface="+mj-lt"/>
                <a:ea typeface="Times New Roman" panose="02020603050405020304" pitchFamily="18" charset="0"/>
                <a:cs typeface="Times New Roman" panose="02020603050405020304" pitchFamily="18" charset="0"/>
              </a:rPr>
              <a:t>duty to </a:t>
            </a:r>
            <a:r>
              <a:rPr lang="en-US" sz="2800" dirty="0" smtClean="0">
                <a:solidFill>
                  <a:srgbClr val="222222"/>
                </a:solidFill>
                <a:latin typeface="+mj-lt"/>
                <a:ea typeface="Times New Roman" panose="02020603050405020304" pitchFamily="18" charset="0"/>
                <a:cs typeface="Times New Roman" panose="02020603050405020304" pitchFamily="18" charset="0"/>
              </a:rPr>
              <a:t>help keep </a:t>
            </a:r>
            <a:r>
              <a:rPr lang="en-US" sz="2800" dirty="0">
                <a:solidFill>
                  <a:srgbClr val="222222"/>
                </a:solidFill>
                <a:latin typeface="+mj-lt"/>
                <a:ea typeface="Times New Roman" panose="02020603050405020304" pitchFamily="18" charset="0"/>
                <a:cs typeface="Times New Roman" panose="02020603050405020304" pitchFamily="18" charset="0"/>
              </a:rPr>
              <a:t>our community </a:t>
            </a:r>
            <a:r>
              <a:rPr lang="en-US" sz="2800" dirty="0" smtClean="0">
                <a:solidFill>
                  <a:srgbClr val="222222"/>
                </a:solidFill>
                <a:latin typeface="+mj-lt"/>
                <a:ea typeface="Times New Roman" panose="02020603050405020304" pitchFamily="18" charset="0"/>
                <a:cs typeface="Times New Roman" panose="02020603050405020304" pitchFamily="18" charset="0"/>
              </a:rPr>
              <a:t>be safe</a:t>
            </a:r>
            <a:r>
              <a:rPr lang="en-US" sz="2800" dirty="0">
                <a:solidFill>
                  <a:srgbClr val="222222"/>
                </a:solidFill>
                <a:latin typeface="+mj-lt"/>
                <a:ea typeface="Times New Roman" panose="02020603050405020304" pitchFamily="18" charset="0"/>
                <a:cs typeface="Times New Roman" panose="02020603050405020304" pitchFamily="18" charset="0"/>
              </a:rPr>
              <a:t>. </a:t>
            </a:r>
            <a:endParaRPr lang="en-US" sz="2800" dirty="0" smtClean="0">
              <a:solidFill>
                <a:srgbClr val="222222"/>
              </a:solidFill>
              <a:latin typeface="+mj-lt"/>
              <a:ea typeface="Times New Roman" panose="02020603050405020304" pitchFamily="18" charset="0"/>
              <a:cs typeface="Times New Roman" panose="02020603050405020304" pitchFamily="18" charset="0"/>
            </a:endParaRPr>
          </a:p>
          <a:p>
            <a:pPr>
              <a:lnSpc>
                <a:spcPct val="107000"/>
              </a:lnSpc>
            </a:pPr>
            <a:endParaRPr lang="en-US" sz="2800" dirty="0">
              <a:solidFill>
                <a:srgbClr val="222222"/>
              </a:solidFill>
              <a:latin typeface="+mj-lt"/>
              <a:ea typeface="Times New Roman" panose="02020603050405020304" pitchFamily="18" charset="0"/>
              <a:cs typeface="Times New Roman" panose="02020603050405020304" pitchFamily="18" charset="0"/>
            </a:endParaRPr>
          </a:p>
          <a:p>
            <a:pPr>
              <a:lnSpc>
                <a:spcPct val="107000"/>
              </a:lnSpc>
            </a:pPr>
            <a:r>
              <a:rPr lang="en-US" sz="2800" dirty="0" smtClean="0">
                <a:solidFill>
                  <a:srgbClr val="222222"/>
                </a:solidFill>
                <a:latin typeface="+mj-lt"/>
                <a:ea typeface="Times New Roman" panose="02020603050405020304" pitchFamily="18" charset="0"/>
                <a:cs typeface="Times New Roman" panose="02020603050405020304" pitchFamily="18" charset="0"/>
              </a:rPr>
              <a:t>We </a:t>
            </a:r>
            <a:r>
              <a:rPr lang="en-US" sz="2800" dirty="0">
                <a:solidFill>
                  <a:srgbClr val="222222"/>
                </a:solidFill>
                <a:latin typeface="+mj-lt"/>
                <a:ea typeface="Times New Roman" panose="02020603050405020304" pitchFamily="18" charset="0"/>
                <a:cs typeface="Times New Roman" panose="02020603050405020304" pitchFamily="18" charset="0"/>
              </a:rPr>
              <a:t>have a balance to </a:t>
            </a:r>
            <a:r>
              <a:rPr lang="en-US" sz="2800" dirty="0" smtClean="0">
                <a:solidFill>
                  <a:srgbClr val="222222"/>
                </a:solidFill>
                <a:latin typeface="+mj-lt"/>
                <a:ea typeface="Times New Roman" panose="02020603050405020304" pitchFamily="18" charset="0"/>
                <a:cs typeface="Times New Roman" panose="02020603050405020304" pitchFamily="18" charset="0"/>
              </a:rPr>
              <a:t>strike to </a:t>
            </a:r>
            <a:r>
              <a:rPr lang="en-US" sz="2800" dirty="0">
                <a:solidFill>
                  <a:srgbClr val="222222"/>
                </a:solidFill>
                <a:latin typeface="+mj-lt"/>
                <a:ea typeface="Times New Roman" panose="02020603050405020304" pitchFamily="18" charset="0"/>
                <a:cs typeface="Times New Roman" panose="02020603050405020304" pitchFamily="18" charset="0"/>
              </a:rPr>
              <a:t>stop the detrimental academic, social, emotional effects of being out of school </a:t>
            </a:r>
            <a:r>
              <a:rPr lang="en-US" sz="2800" dirty="0" smtClean="0">
                <a:solidFill>
                  <a:srgbClr val="222222"/>
                </a:solidFill>
                <a:latin typeface="+mj-lt"/>
                <a:ea typeface="Times New Roman" panose="02020603050405020304" pitchFamily="18" charset="0"/>
                <a:cs typeface="Times New Roman" panose="02020603050405020304" pitchFamily="18" charset="0"/>
              </a:rPr>
              <a:t>vs </a:t>
            </a:r>
            <a:r>
              <a:rPr lang="en-US" sz="2800" dirty="0">
                <a:solidFill>
                  <a:srgbClr val="222222"/>
                </a:solidFill>
                <a:latin typeface="+mj-lt"/>
                <a:ea typeface="Times New Roman" panose="02020603050405020304" pitchFamily="18" charset="0"/>
                <a:cs typeface="Times New Roman" panose="02020603050405020304" pitchFamily="18" charset="0"/>
              </a:rPr>
              <a:t>doing everything we can </a:t>
            </a:r>
            <a:r>
              <a:rPr lang="en-US" sz="2800" dirty="0" smtClean="0">
                <a:solidFill>
                  <a:srgbClr val="222222"/>
                </a:solidFill>
                <a:latin typeface="+mj-lt"/>
                <a:ea typeface="Times New Roman" panose="02020603050405020304" pitchFamily="18" charset="0"/>
                <a:cs typeface="Times New Roman" panose="02020603050405020304" pitchFamily="18" charset="0"/>
              </a:rPr>
              <a:t>to not contribute </a:t>
            </a:r>
            <a:r>
              <a:rPr lang="en-US" sz="2800" dirty="0">
                <a:solidFill>
                  <a:srgbClr val="222222"/>
                </a:solidFill>
                <a:latin typeface="+mj-lt"/>
                <a:ea typeface="Times New Roman" panose="02020603050405020304" pitchFamily="18" charset="0"/>
                <a:cs typeface="Times New Roman" panose="02020603050405020304" pitchFamily="18" charset="0"/>
              </a:rPr>
              <a:t>to a community </a:t>
            </a:r>
            <a:r>
              <a:rPr lang="en-US" sz="2800" dirty="0" smtClean="0">
                <a:solidFill>
                  <a:srgbClr val="222222"/>
                </a:solidFill>
                <a:latin typeface="+mj-lt"/>
                <a:ea typeface="Times New Roman" panose="02020603050405020304" pitchFamily="18" charset="0"/>
                <a:cs typeface="Times New Roman" panose="02020603050405020304" pitchFamily="18" charset="0"/>
              </a:rPr>
              <a:t>pandemic.</a:t>
            </a:r>
            <a:endParaRPr lang="en-US" sz="28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6580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3541" y="204408"/>
            <a:ext cx="10381786" cy="7509748"/>
          </a:xfrm>
          <a:prstGeom prst="rect">
            <a:avLst/>
          </a:prstGeom>
        </p:spPr>
        <p:txBody>
          <a:bodyPr wrap="square">
            <a:spAutoFit/>
          </a:bodyPr>
          <a:lstStyle/>
          <a:p>
            <a:pPr algn="ctr"/>
            <a:r>
              <a:rPr lang="en-US" sz="3200" b="1" dirty="0" smtClean="0"/>
              <a:t>Basics of SHSD Return to Hybrid Learning Plan</a:t>
            </a:r>
          </a:p>
          <a:p>
            <a:endParaRPr lang="en-US" dirty="0"/>
          </a:p>
          <a:p>
            <a:r>
              <a:rPr lang="en-US" dirty="0" smtClean="0"/>
              <a:t>1) </a:t>
            </a:r>
            <a:r>
              <a:rPr lang="en-US" sz="2000" dirty="0">
                <a:latin typeface="+mj-lt"/>
              </a:rPr>
              <a:t> </a:t>
            </a:r>
            <a:r>
              <a:rPr lang="en-US" sz="2200" dirty="0" smtClean="0">
                <a:latin typeface="+mj-lt"/>
              </a:rPr>
              <a:t>We </a:t>
            </a:r>
            <a:r>
              <a:rPr lang="en-US" sz="2200" dirty="0">
                <a:latin typeface="+mj-lt"/>
              </a:rPr>
              <a:t>will </a:t>
            </a:r>
            <a:r>
              <a:rPr lang="en-US" sz="2200" dirty="0" smtClean="0">
                <a:latin typeface="+mj-lt"/>
              </a:rPr>
              <a:t>exceed </a:t>
            </a:r>
            <a:r>
              <a:rPr lang="en-US" sz="2200" dirty="0">
                <a:latin typeface="+mj-lt"/>
              </a:rPr>
              <a:t>the Governor's </a:t>
            </a:r>
            <a:r>
              <a:rPr lang="en-US" sz="2200" dirty="0" smtClean="0">
                <a:latin typeface="+mj-lt"/>
              </a:rPr>
              <a:t>goal </a:t>
            </a:r>
            <a:r>
              <a:rPr lang="en-US" sz="2200" dirty="0">
                <a:latin typeface="+mj-lt"/>
              </a:rPr>
              <a:t>and have all our students back to </a:t>
            </a:r>
            <a:r>
              <a:rPr lang="en-US" sz="2200" dirty="0" smtClean="0">
                <a:latin typeface="+mj-lt"/>
              </a:rPr>
              <a:t>in-person </a:t>
            </a:r>
            <a:r>
              <a:rPr lang="en-US" sz="2200" dirty="0">
                <a:latin typeface="+mj-lt"/>
              </a:rPr>
              <a:t>hybrid instruction in the month of </a:t>
            </a:r>
            <a:r>
              <a:rPr lang="en-US" sz="2200" dirty="0" smtClean="0">
                <a:latin typeface="+mj-lt"/>
              </a:rPr>
              <a:t>February</a:t>
            </a:r>
            <a:endParaRPr lang="en-US" sz="2200" dirty="0">
              <a:latin typeface="+mj-lt"/>
            </a:endParaRPr>
          </a:p>
          <a:p>
            <a:r>
              <a:rPr lang="en-US" sz="2200" dirty="0">
                <a:latin typeface="+mj-lt"/>
              </a:rPr>
              <a:t/>
            </a:r>
            <a:br>
              <a:rPr lang="en-US" sz="2200" dirty="0">
                <a:latin typeface="+mj-lt"/>
              </a:rPr>
            </a:br>
            <a:r>
              <a:rPr lang="en-US" sz="2200" dirty="0" smtClean="0">
                <a:latin typeface="+mj-lt"/>
              </a:rPr>
              <a:t>2</a:t>
            </a:r>
            <a:r>
              <a:rPr lang="en-US" sz="2200" dirty="0">
                <a:latin typeface="+mj-lt"/>
              </a:rPr>
              <a:t>) K-3 elementary students </a:t>
            </a:r>
            <a:r>
              <a:rPr lang="en-US" sz="2200" dirty="0" smtClean="0">
                <a:latin typeface="+mj-lt"/>
              </a:rPr>
              <a:t>will be </a:t>
            </a:r>
            <a:r>
              <a:rPr lang="en-US" sz="2200" dirty="0">
                <a:latin typeface="+mj-lt"/>
              </a:rPr>
              <a:t>in </a:t>
            </a:r>
            <a:r>
              <a:rPr lang="en-US" sz="2200" dirty="0" smtClean="0">
                <a:latin typeface="+mj-lt"/>
              </a:rPr>
              <a:t>school buildings </a:t>
            </a:r>
            <a:r>
              <a:rPr lang="en-US" sz="2200" dirty="0">
                <a:latin typeface="+mj-lt"/>
              </a:rPr>
              <a:t>by February 1st</a:t>
            </a:r>
          </a:p>
          <a:p>
            <a:r>
              <a:rPr lang="en-US" sz="2200" dirty="0">
                <a:latin typeface="+mj-lt"/>
              </a:rPr>
              <a:t/>
            </a:r>
            <a:br>
              <a:rPr lang="en-US" sz="2200" dirty="0">
                <a:latin typeface="+mj-lt"/>
              </a:rPr>
            </a:br>
            <a:r>
              <a:rPr lang="en-US" sz="2200" dirty="0" smtClean="0">
                <a:latin typeface="+mj-lt"/>
              </a:rPr>
              <a:t>3) Grades 4-6 by </a:t>
            </a:r>
            <a:r>
              <a:rPr lang="en-US" sz="2200" dirty="0">
                <a:latin typeface="+mj-lt"/>
              </a:rPr>
              <a:t>Feb. </a:t>
            </a:r>
            <a:r>
              <a:rPr lang="en-US" sz="2200" dirty="0" smtClean="0">
                <a:latin typeface="+mj-lt"/>
              </a:rPr>
              <a:t>16</a:t>
            </a:r>
            <a:endParaRPr lang="en-US" sz="2200" dirty="0">
              <a:latin typeface="+mj-lt"/>
            </a:endParaRPr>
          </a:p>
          <a:p>
            <a:endParaRPr lang="en-US" sz="2200" dirty="0">
              <a:latin typeface="+mj-lt"/>
            </a:endParaRPr>
          </a:p>
          <a:p>
            <a:r>
              <a:rPr lang="en-US" sz="2200" dirty="0">
                <a:latin typeface="+mj-lt"/>
              </a:rPr>
              <a:t>4)  </a:t>
            </a:r>
            <a:r>
              <a:rPr lang="en-US" sz="2200" dirty="0" smtClean="0">
                <a:latin typeface="+mj-lt"/>
              </a:rPr>
              <a:t>Grades 7-12 will </a:t>
            </a:r>
            <a:r>
              <a:rPr lang="en-US" sz="2200" dirty="0">
                <a:latin typeface="+mj-lt"/>
              </a:rPr>
              <a:t>begin </a:t>
            </a:r>
            <a:r>
              <a:rPr lang="en-US" sz="2200" dirty="0" smtClean="0">
                <a:latin typeface="+mj-lt"/>
              </a:rPr>
              <a:t>onboarding </a:t>
            </a:r>
            <a:r>
              <a:rPr lang="en-US" sz="2200" dirty="0">
                <a:latin typeface="+mj-lt"/>
              </a:rPr>
              <a:t>the week of Feb. </a:t>
            </a:r>
            <a:r>
              <a:rPr lang="en-US" sz="2200" dirty="0" smtClean="0">
                <a:latin typeface="+mj-lt"/>
              </a:rPr>
              <a:t>12.</a:t>
            </a:r>
            <a:endParaRPr lang="en-US" sz="2200" dirty="0">
              <a:latin typeface="+mj-lt"/>
            </a:endParaRPr>
          </a:p>
          <a:p>
            <a:r>
              <a:rPr lang="en-US" sz="2200" dirty="0">
                <a:latin typeface="+mj-lt"/>
              </a:rPr>
              <a:t/>
            </a:r>
            <a:br>
              <a:rPr lang="en-US" sz="2200" dirty="0">
                <a:latin typeface="+mj-lt"/>
              </a:rPr>
            </a:br>
            <a:r>
              <a:rPr lang="en-US" sz="2200" dirty="0" smtClean="0">
                <a:latin typeface="+mj-lt"/>
              </a:rPr>
              <a:t>5</a:t>
            </a:r>
            <a:r>
              <a:rPr lang="en-US" sz="2200" dirty="0">
                <a:latin typeface="+mj-lt"/>
              </a:rPr>
              <a:t>) All </a:t>
            </a:r>
            <a:r>
              <a:rPr lang="en-US" sz="2200" dirty="0" smtClean="0">
                <a:latin typeface="+mj-lt"/>
              </a:rPr>
              <a:t>grades (K-12) </a:t>
            </a:r>
            <a:r>
              <a:rPr lang="en-US" sz="2200" dirty="0">
                <a:latin typeface="+mj-lt"/>
              </a:rPr>
              <a:t>students will </a:t>
            </a:r>
            <a:r>
              <a:rPr lang="en-US" sz="2200" dirty="0" smtClean="0">
                <a:latin typeface="+mj-lt"/>
              </a:rPr>
              <a:t>be </a:t>
            </a:r>
            <a:r>
              <a:rPr lang="en-US" sz="2200" dirty="0">
                <a:latin typeface="+mj-lt"/>
              </a:rPr>
              <a:t>attending </a:t>
            </a:r>
            <a:r>
              <a:rPr lang="en-US" sz="2200" dirty="0" smtClean="0">
                <a:latin typeface="+mj-lt"/>
              </a:rPr>
              <a:t>school under a hybrid learning model </a:t>
            </a:r>
            <a:r>
              <a:rPr lang="en-US" sz="2200" dirty="0">
                <a:latin typeface="+mj-lt"/>
              </a:rPr>
              <a:t>by the last week of </a:t>
            </a:r>
            <a:r>
              <a:rPr lang="en-US" sz="2200" dirty="0" smtClean="0">
                <a:latin typeface="+mj-lt"/>
              </a:rPr>
              <a:t>February</a:t>
            </a:r>
            <a:endParaRPr lang="en-US" sz="2200" dirty="0">
              <a:latin typeface="+mj-lt"/>
            </a:endParaRPr>
          </a:p>
          <a:p>
            <a:r>
              <a:rPr lang="en-US" sz="2200" dirty="0">
                <a:latin typeface="+mj-lt"/>
              </a:rPr>
              <a:t/>
            </a:r>
            <a:br>
              <a:rPr lang="en-US" sz="2200" dirty="0">
                <a:latin typeface="+mj-lt"/>
              </a:rPr>
            </a:br>
            <a:r>
              <a:rPr lang="en-US" sz="2200" dirty="0" smtClean="0">
                <a:latin typeface="+mj-lt"/>
              </a:rPr>
              <a:t>6</a:t>
            </a:r>
            <a:r>
              <a:rPr lang="en-US" sz="2200" dirty="0">
                <a:latin typeface="+mj-lt"/>
              </a:rPr>
              <a:t>) Any K-12 student may continue distance </a:t>
            </a:r>
            <a:r>
              <a:rPr lang="en-US" sz="2200" dirty="0" smtClean="0">
                <a:latin typeface="+mj-lt"/>
              </a:rPr>
              <a:t>learning, if a family chooses</a:t>
            </a:r>
            <a:endParaRPr lang="en-US" sz="2200" dirty="0">
              <a:latin typeface="+mj-lt"/>
            </a:endParaRPr>
          </a:p>
          <a:p>
            <a:r>
              <a:rPr lang="en-US" sz="2200" dirty="0">
                <a:latin typeface="+mj-lt"/>
              </a:rPr>
              <a:t/>
            </a:r>
            <a:br>
              <a:rPr lang="en-US" sz="2200" dirty="0">
                <a:latin typeface="+mj-lt"/>
              </a:rPr>
            </a:br>
            <a:r>
              <a:rPr lang="en-US" sz="2200" dirty="0" smtClean="0">
                <a:latin typeface="+mj-lt"/>
              </a:rPr>
              <a:t>7</a:t>
            </a:r>
            <a:r>
              <a:rPr lang="en-US" sz="2200" dirty="0">
                <a:latin typeface="+mj-lt"/>
              </a:rPr>
              <a:t>) </a:t>
            </a:r>
            <a:r>
              <a:rPr lang="en-US" sz="2200" b="1" dirty="0">
                <a:latin typeface="+mj-lt"/>
              </a:rPr>
              <a:t>All </a:t>
            </a:r>
            <a:r>
              <a:rPr lang="en-US" sz="2200" b="1" dirty="0" smtClean="0">
                <a:latin typeface="+mj-lt"/>
              </a:rPr>
              <a:t>student </a:t>
            </a:r>
            <a:r>
              <a:rPr lang="en-US" sz="2200" b="1" dirty="0">
                <a:latin typeface="+mj-lt"/>
              </a:rPr>
              <a:t>schedules must follow the hybrid </a:t>
            </a:r>
            <a:r>
              <a:rPr lang="en-US" sz="2200" b="1" dirty="0" smtClean="0">
                <a:latin typeface="+mj-lt"/>
              </a:rPr>
              <a:t>health and safety models </a:t>
            </a:r>
            <a:r>
              <a:rPr lang="en-US" sz="2200" b="1" dirty="0">
                <a:latin typeface="+mj-lt"/>
              </a:rPr>
              <a:t>as dictated by </a:t>
            </a:r>
            <a:r>
              <a:rPr lang="en-US" sz="2200" b="1" dirty="0" smtClean="0">
                <a:latin typeface="+mj-lt"/>
              </a:rPr>
              <a:t>ODE/OHA </a:t>
            </a:r>
            <a:r>
              <a:rPr lang="en-US" sz="2200" b="1" dirty="0">
                <a:latin typeface="+mj-lt"/>
              </a:rPr>
              <a:t>safety </a:t>
            </a:r>
            <a:r>
              <a:rPr lang="en-US" sz="2200" b="1" dirty="0" smtClean="0">
                <a:latin typeface="+mj-lt"/>
              </a:rPr>
              <a:t>protocols</a:t>
            </a:r>
            <a:endParaRPr lang="en-US" sz="2200" b="1" dirty="0">
              <a:latin typeface="+mj-lt"/>
            </a:endParaRPr>
          </a:p>
          <a:p>
            <a:r>
              <a:rPr lang="en-US" sz="2200" b="1" dirty="0">
                <a:latin typeface="+mj-lt"/>
              </a:rPr>
              <a:t/>
            </a:r>
            <a:br>
              <a:rPr lang="en-US" sz="2200" b="1" dirty="0">
                <a:latin typeface="+mj-lt"/>
              </a:rPr>
            </a:br>
            <a:r>
              <a:rPr lang="en-US" sz="2200" dirty="0"/>
              <a:t/>
            </a:r>
            <a:br>
              <a:rPr lang="en-US" sz="2200" dirty="0"/>
            </a:br>
            <a:r>
              <a:rPr lang="en-US" dirty="0"/>
              <a:t/>
            </a:r>
            <a:br>
              <a:rPr lang="en-US" dirty="0"/>
            </a:br>
            <a:endParaRPr lang="en-US" dirty="0"/>
          </a:p>
        </p:txBody>
      </p:sp>
    </p:spTree>
    <p:extLst>
      <p:ext uri="{BB962C8B-B14F-4D97-AF65-F5344CB8AC3E}">
        <p14:creationId xmlns:p14="http://schemas.microsoft.com/office/powerpoint/2010/main" val="651360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1000"/>
                                        <p:tgtEl>
                                          <p:spTgt spid="2">
                                            <p:txEl>
                                              <p:pRg st="7" end="7"/>
                                            </p:txEl>
                                          </p:spTgt>
                                        </p:tgtEl>
                                      </p:cBhvr>
                                    </p:animEffect>
                                    <p:anim calcmode="lin" valueType="num">
                                      <p:cBhvr>
                                        <p:cTn id="36"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1000"/>
                                        <p:tgtEl>
                                          <p:spTgt spid="2">
                                            <p:txEl>
                                              <p:pRg st="8" end="8"/>
                                            </p:txEl>
                                          </p:spTgt>
                                        </p:tgtEl>
                                      </p:cBhvr>
                                    </p:animEffect>
                                    <p:anim calcmode="lin" valueType="num">
                                      <p:cBhvr>
                                        <p:cTn id="4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Effect transition="in" filter="fade">
                                      <p:cBhvr>
                                        <p:cTn id="49" dur="1000"/>
                                        <p:tgtEl>
                                          <p:spTgt spid="2">
                                            <p:txEl>
                                              <p:pRg st="9" end="9"/>
                                            </p:txEl>
                                          </p:spTgt>
                                        </p:tgtEl>
                                      </p:cBhvr>
                                    </p:animEffect>
                                    <p:anim calcmode="lin" valueType="num">
                                      <p:cBhvr>
                                        <p:cTn id="50"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9" end="9"/>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2">
                                            <p:txEl>
                                              <p:pRg st="10" end="10"/>
                                            </p:txEl>
                                          </p:spTgt>
                                        </p:tgtEl>
                                        <p:attrNameLst>
                                          <p:attrName>style.visibility</p:attrName>
                                        </p:attrNameLst>
                                      </p:cBhvr>
                                      <p:to>
                                        <p:strVal val="visible"/>
                                      </p:to>
                                    </p:set>
                                    <p:animEffect transition="in" filter="fade">
                                      <p:cBhvr>
                                        <p:cTn id="54" dur="1000"/>
                                        <p:tgtEl>
                                          <p:spTgt spid="2">
                                            <p:txEl>
                                              <p:pRg st="10" end="10"/>
                                            </p:txEl>
                                          </p:spTgt>
                                        </p:tgtEl>
                                      </p:cBhvr>
                                    </p:animEffect>
                                    <p:anim calcmode="lin" valueType="num">
                                      <p:cBhvr>
                                        <p:cTn id="55"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1579" y="624110"/>
            <a:ext cx="9803033" cy="958200"/>
          </a:xfrm>
        </p:spPr>
        <p:txBody>
          <a:bodyPr>
            <a:normAutofit/>
          </a:bodyPr>
          <a:lstStyle/>
          <a:p>
            <a:r>
              <a:rPr lang="en-US" dirty="0" smtClean="0"/>
              <a:t>The Return to Hybrid Learning shift cont.</a:t>
            </a:r>
            <a:endParaRPr lang="en-US" dirty="0"/>
          </a:p>
        </p:txBody>
      </p:sp>
      <p:sp>
        <p:nvSpPr>
          <p:cNvPr id="3" name="Content Placeholder 2"/>
          <p:cNvSpPr>
            <a:spLocks noGrp="1"/>
          </p:cNvSpPr>
          <p:nvPr>
            <p:ph idx="1"/>
          </p:nvPr>
        </p:nvSpPr>
        <p:spPr>
          <a:xfrm>
            <a:off x="946205" y="1582310"/>
            <a:ext cx="10558407" cy="5057029"/>
          </a:xfrm>
        </p:spPr>
        <p:txBody>
          <a:bodyPr>
            <a:normAutofit/>
          </a:bodyPr>
          <a:lstStyle/>
          <a:p>
            <a:r>
              <a:rPr lang="en-US" sz="2000" dirty="0">
                <a:latin typeface="+mj-lt"/>
              </a:rPr>
              <a:t>Oregon’s Deputy Superintendent Colt </a:t>
            </a:r>
            <a:r>
              <a:rPr lang="en-US" sz="2000" dirty="0" smtClean="0">
                <a:latin typeface="+mj-lt"/>
              </a:rPr>
              <a:t>Gill’s: </a:t>
            </a:r>
            <a:r>
              <a:rPr lang="en-US" sz="2000" dirty="0">
                <a:latin typeface="+mj-lt"/>
              </a:rPr>
              <a:t>“It is critical that this shift is not confused with any release from other requirements of schools and districts in RSSL guidance. The health and safety protocols, expectations for maintaining an operational blueprint, and all other guidance remains active and is required</a:t>
            </a:r>
            <a:r>
              <a:rPr lang="en-US" sz="2000" dirty="0" smtClean="0">
                <a:latin typeface="+mj-lt"/>
              </a:rPr>
              <a:t>.”</a:t>
            </a:r>
          </a:p>
          <a:p>
            <a:endParaRPr lang="en-US" sz="2000" dirty="0">
              <a:latin typeface="+mj-lt"/>
            </a:endParaRPr>
          </a:p>
          <a:p>
            <a:r>
              <a:rPr lang="en-US" sz="2000" dirty="0" smtClean="0">
                <a:latin typeface="+mj-lt"/>
              </a:rPr>
              <a:t>In addition, we are still held to local and state health and safety contact tracing and quarantining protocols.</a:t>
            </a:r>
            <a:endParaRPr lang="en-US" sz="2000" dirty="0">
              <a:latin typeface="+mj-lt"/>
            </a:endParaRPr>
          </a:p>
          <a:p>
            <a:r>
              <a:rPr lang="en-US" sz="2000" dirty="0" smtClean="0">
                <a:latin typeface="+mj-lt"/>
              </a:rPr>
              <a:t>In </a:t>
            </a:r>
            <a:r>
              <a:rPr lang="en-US" sz="2000" dirty="0">
                <a:latin typeface="+mj-lt"/>
              </a:rPr>
              <a:t>some cases, staff and students may be sent home, or stay home, while contact-tracing takes place. This can take place with little notice and is case </a:t>
            </a:r>
            <a:r>
              <a:rPr lang="en-US" sz="2000" dirty="0" smtClean="0">
                <a:latin typeface="+mj-lt"/>
              </a:rPr>
              <a:t>dependent. Schools made be required to temporarily close.</a:t>
            </a:r>
            <a:endParaRPr lang="en-US" sz="2000" dirty="0">
              <a:latin typeface="+mj-lt"/>
            </a:endParaRPr>
          </a:p>
          <a:p>
            <a:r>
              <a:rPr lang="en-US" sz="2000" dirty="0" smtClean="0">
                <a:latin typeface="+mj-lt"/>
              </a:rPr>
              <a:t>Families </a:t>
            </a:r>
            <a:r>
              <a:rPr lang="en-US" sz="2000" dirty="0">
                <a:latin typeface="+mj-lt"/>
              </a:rPr>
              <a:t>will need to remain flexible about child care, should a school, cohort, or classroom be required to temporarily close and families should have a back-up plan in case their student(s) are unable to attend in person as planned.</a:t>
            </a:r>
            <a:br>
              <a:rPr lang="en-US" sz="2000" dirty="0">
                <a:latin typeface="+mj-lt"/>
              </a:rPr>
            </a:br>
            <a:endParaRPr lang="en-US" sz="2000" dirty="0">
              <a:latin typeface="+mj-lt"/>
            </a:endParaRPr>
          </a:p>
          <a:p>
            <a:pPr lvl="1"/>
            <a:endParaRPr lang="en-US" dirty="0"/>
          </a:p>
        </p:txBody>
      </p:sp>
    </p:spTree>
    <p:extLst>
      <p:ext uri="{BB962C8B-B14F-4D97-AF65-F5344CB8AC3E}">
        <p14:creationId xmlns:p14="http://schemas.microsoft.com/office/powerpoint/2010/main" val="740204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4625" y="367991"/>
            <a:ext cx="9980342" cy="6546664"/>
          </a:xfrm>
          <a:prstGeom prst="rect">
            <a:avLst/>
          </a:prstGeom>
        </p:spPr>
        <p:txBody>
          <a:bodyPr wrap="square">
            <a:spAutoFit/>
          </a:bodyPr>
          <a:lstStyle/>
          <a:p>
            <a:pPr>
              <a:lnSpc>
                <a:spcPct val="107000"/>
              </a:lnSpc>
            </a:pPr>
            <a:r>
              <a:rPr lang="en-US" sz="2800" dirty="0" smtClean="0">
                <a:solidFill>
                  <a:srgbClr val="222222"/>
                </a:solidFill>
                <a:latin typeface="+mj-lt"/>
                <a:ea typeface="Times New Roman" panose="02020603050405020304" pitchFamily="18" charset="0"/>
                <a:cs typeface="Times New Roman" panose="02020603050405020304" pitchFamily="18" charset="0"/>
              </a:rPr>
              <a:t>Feb. 15  (Holiday) is </a:t>
            </a:r>
            <a:r>
              <a:rPr lang="en-US" sz="2800" dirty="0">
                <a:solidFill>
                  <a:srgbClr val="222222"/>
                </a:solidFill>
                <a:latin typeface="+mj-lt"/>
                <a:ea typeface="Times New Roman" panose="02020603050405020304" pitchFamily="18" charset="0"/>
                <a:cs typeface="Times New Roman" panose="02020603050405020304" pitchFamily="18" charset="0"/>
              </a:rPr>
              <a:t>the date set by </a:t>
            </a:r>
            <a:r>
              <a:rPr lang="en-US" sz="2800" dirty="0" smtClean="0">
                <a:solidFill>
                  <a:srgbClr val="222222"/>
                </a:solidFill>
                <a:latin typeface="+mj-lt"/>
                <a:ea typeface="Times New Roman" panose="02020603050405020304" pitchFamily="18" charset="0"/>
                <a:cs typeface="Times New Roman" panose="02020603050405020304" pitchFamily="18" charset="0"/>
              </a:rPr>
              <a:t>the Governor with support developed (being developed) </a:t>
            </a:r>
            <a:r>
              <a:rPr lang="en-US" sz="2800" dirty="0">
                <a:solidFill>
                  <a:srgbClr val="222222"/>
                </a:solidFill>
                <a:latin typeface="+mj-lt"/>
                <a:ea typeface="Times New Roman" panose="02020603050405020304" pitchFamily="18" charset="0"/>
                <a:cs typeface="Times New Roman" panose="02020603050405020304" pitchFamily="18" charset="0"/>
              </a:rPr>
              <a:t>by ODE and OHA. </a:t>
            </a:r>
            <a:r>
              <a:rPr lang="en-US" sz="2800" b="1" dirty="0">
                <a:solidFill>
                  <a:srgbClr val="222222"/>
                </a:solidFill>
                <a:latin typeface="+mj-lt"/>
                <a:ea typeface="Times New Roman" panose="02020603050405020304" pitchFamily="18" charset="0"/>
                <a:cs typeface="Times New Roman" panose="02020603050405020304" pitchFamily="18" charset="0"/>
              </a:rPr>
              <a:t>We have </a:t>
            </a:r>
            <a:r>
              <a:rPr lang="en-US" sz="2800" b="1" dirty="0" smtClean="0">
                <a:solidFill>
                  <a:srgbClr val="222222"/>
                </a:solidFill>
                <a:latin typeface="+mj-lt"/>
                <a:ea typeface="Times New Roman" panose="02020603050405020304" pitchFamily="18" charset="0"/>
                <a:cs typeface="Times New Roman" panose="02020603050405020304" pitchFamily="18" charset="0"/>
              </a:rPr>
              <a:t>developed </a:t>
            </a:r>
            <a:r>
              <a:rPr lang="en-US" sz="2800" b="1" dirty="0">
                <a:solidFill>
                  <a:srgbClr val="222222"/>
                </a:solidFill>
                <a:latin typeface="+mj-lt"/>
                <a:ea typeface="Times New Roman" panose="02020603050405020304" pitchFamily="18" charset="0"/>
                <a:cs typeface="Times New Roman" panose="02020603050405020304" pitchFamily="18" charset="0"/>
              </a:rPr>
              <a:t>the work needed for this to happen.</a:t>
            </a:r>
            <a:r>
              <a:rPr lang="en-US" sz="2800" dirty="0">
                <a:solidFill>
                  <a:srgbClr val="222222"/>
                </a:solidFill>
                <a:latin typeface="+mj-lt"/>
                <a:ea typeface="Times New Roman" panose="02020603050405020304" pitchFamily="18" charset="0"/>
                <a:cs typeface="Times New Roman" panose="02020603050405020304" pitchFamily="18" charset="0"/>
              </a:rPr>
              <a:t> </a:t>
            </a:r>
            <a:r>
              <a:rPr lang="en-US" sz="2800" dirty="0" smtClean="0">
                <a:solidFill>
                  <a:srgbClr val="222222"/>
                </a:solidFill>
                <a:latin typeface="+mj-lt"/>
                <a:ea typeface="Times New Roman" panose="02020603050405020304" pitchFamily="18" charset="0"/>
                <a:cs typeface="Times New Roman" panose="02020603050405020304" pitchFamily="18" charset="0"/>
              </a:rPr>
              <a:t>We have been ready to go. We </a:t>
            </a:r>
            <a:r>
              <a:rPr lang="en-US" sz="2800" dirty="0">
                <a:solidFill>
                  <a:srgbClr val="222222"/>
                </a:solidFill>
                <a:latin typeface="+mj-lt"/>
                <a:ea typeface="Times New Roman" panose="02020603050405020304" pitchFamily="18" charset="0"/>
                <a:cs typeface="Times New Roman" panose="02020603050405020304" pitchFamily="18" charset="0"/>
              </a:rPr>
              <a:t>have developed</a:t>
            </a:r>
            <a:r>
              <a:rPr lang="en-US" sz="2800" dirty="0" smtClean="0">
                <a:solidFill>
                  <a:srgbClr val="222222"/>
                </a:solidFill>
                <a:latin typeface="+mj-lt"/>
                <a:ea typeface="Times New Roman" panose="02020603050405020304" pitchFamily="18" charset="0"/>
                <a:cs typeface="Times New Roman" panose="02020603050405020304" pitchFamily="18" charset="0"/>
              </a:rPr>
              <a:t>:</a:t>
            </a:r>
          </a:p>
          <a:p>
            <a:pPr>
              <a:lnSpc>
                <a:spcPct val="107000"/>
              </a:lnSpc>
            </a:pPr>
            <a:endParaRPr lang="en-US" sz="28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smtClean="0">
                <a:solidFill>
                  <a:srgbClr val="222222"/>
                </a:solidFill>
                <a:latin typeface="+mj-lt"/>
                <a:ea typeface="Times New Roman" panose="02020603050405020304" pitchFamily="18" charset="0"/>
                <a:cs typeface="Times New Roman" panose="02020603050405020304" pitchFamily="18" charset="0"/>
              </a:rPr>
              <a:t>SH in-person hybrid blueprints and submitted to the county and ODE</a:t>
            </a:r>
          </a:p>
          <a:p>
            <a:pPr marR="0" lvl="0">
              <a:lnSpc>
                <a:spcPct val="107000"/>
              </a:lnSpc>
              <a:spcBef>
                <a:spcPts val="0"/>
              </a:spcBef>
              <a:spcAft>
                <a:spcPts val="0"/>
              </a:spcAft>
            </a:pPr>
            <a:endParaRPr lang="en-US" sz="28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smtClean="0">
                <a:solidFill>
                  <a:srgbClr val="222222"/>
                </a:solidFill>
                <a:latin typeface="+mj-lt"/>
                <a:ea typeface="Times New Roman" panose="02020603050405020304" pitchFamily="18" charset="0"/>
                <a:cs typeface="Times New Roman" panose="02020603050405020304" pitchFamily="18" charset="0"/>
              </a:rPr>
              <a:t>MOUs </a:t>
            </a:r>
            <a:r>
              <a:rPr lang="en-US" sz="2800" dirty="0">
                <a:solidFill>
                  <a:srgbClr val="222222"/>
                </a:solidFill>
                <a:latin typeface="+mj-lt"/>
                <a:ea typeface="Times New Roman" panose="02020603050405020304" pitchFamily="18" charset="0"/>
                <a:cs typeface="Times New Roman" panose="02020603050405020304" pitchFamily="18" charset="0"/>
              </a:rPr>
              <a:t>for hybrid in-person </a:t>
            </a:r>
            <a:r>
              <a:rPr lang="en-US" sz="2800" dirty="0" smtClean="0">
                <a:solidFill>
                  <a:srgbClr val="222222"/>
                </a:solidFill>
                <a:latin typeface="+mj-lt"/>
                <a:ea typeface="Times New Roman" panose="02020603050405020304" pitchFamily="18" charset="0"/>
                <a:cs typeface="Times New Roman" panose="02020603050405020304" pitchFamily="18" charset="0"/>
              </a:rPr>
              <a:t>learning with our unions</a:t>
            </a:r>
          </a:p>
          <a:p>
            <a:pPr marL="342900" marR="0" lvl="0" indent="-342900">
              <a:lnSpc>
                <a:spcPct val="107000"/>
              </a:lnSpc>
              <a:spcBef>
                <a:spcPts val="0"/>
              </a:spcBef>
              <a:spcAft>
                <a:spcPts val="0"/>
              </a:spcAft>
              <a:buFont typeface="Symbol" panose="05050102010706020507" pitchFamily="18" charset="2"/>
              <a:buChar char=""/>
            </a:pPr>
            <a:endParaRPr lang="en-US" sz="28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a:solidFill>
                  <a:srgbClr val="222222"/>
                </a:solidFill>
                <a:latin typeface="+mj-lt"/>
                <a:ea typeface="Times New Roman" panose="02020603050405020304" pitchFamily="18" charset="0"/>
                <a:cs typeface="Times New Roman" panose="02020603050405020304" pitchFamily="18" charset="0"/>
              </a:rPr>
              <a:t>H</a:t>
            </a:r>
            <a:r>
              <a:rPr lang="en-US" sz="2800" dirty="0" smtClean="0">
                <a:solidFill>
                  <a:srgbClr val="222222"/>
                </a:solidFill>
                <a:latin typeface="+mj-lt"/>
                <a:ea typeface="Times New Roman" panose="02020603050405020304" pitchFamily="18" charset="0"/>
                <a:cs typeface="Times New Roman" panose="02020603050405020304" pitchFamily="18" charset="0"/>
              </a:rPr>
              <a:t>ybrid </a:t>
            </a:r>
            <a:r>
              <a:rPr lang="en-US" sz="2800" dirty="0">
                <a:solidFill>
                  <a:srgbClr val="222222"/>
                </a:solidFill>
                <a:latin typeface="+mj-lt"/>
                <a:ea typeface="Times New Roman" panose="02020603050405020304" pitchFamily="18" charset="0"/>
                <a:cs typeface="Times New Roman" panose="02020603050405020304" pitchFamily="18" charset="0"/>
              </a:rPr>
              <a:t>in-person </a:t>
            </a:r>
            <a:r>
              <a:rPr lang="en-US" sz="2800" dirty="0" smtClean="0">
                <a:solidFill>
                  <a:srgbClr val="222222"/>
                </a:solidFill>
                <a:latin typeface="+mj-lt"/>
                <a:ea typeface="Times New Roman" panose="02020603050405020304" pitchFamily="18" charset="0"/>
                <a:cs typeface="Times New Roman" panose="02020603050405020304" pitchFamily="18" charset="0"/>
              </a:rPr>
              <a:t>schedules for grades k-12 for all schools and departments</a:t>
            </a:r>
          </a:p>
          <a:p>
            <a:pPr>
              <a:lnSpc>
                <a:spcPct val="107000"/>
              </a:lnSpc>
            </a:pPr>
            <a:r>
              <a:rPr lang="en-US" sz="2800" dirty="0">
                <a:solidFill>
                  <a:srgbClr val="222222"/>
                </a:solidFill>
                <a:latin typeface="+mj-lt"/>
                <a:ea typeface="Times New Roman" panose="02020603050405020304" pitchFamily="18" charset="0"/>
                <a:cs typeface="Times New Roman" panose="02020603050405020304" pitchFamily="18" charset="0"/>
              </a:rPr>
              <a:t> </a:t>
            </a:r>
            <a:endParaRPr lang="en-US" sz="2800" dirty="0" smtClean="0">
              <a:solidFill>
                <a:srgbClr val="222222"/>
              </a:solidFill>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566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28439" y="892097"/>
            <a:ext cx="9813073" cy="5954194"/>
          </a:xfrm>
          <a:prstGeom prst="rect">
            <a:avLst/>
          </a:prstGeom>
        </p:spPr>
        <p:txBody>
          <a:bodyPr wrap="square">
            <a:spAutoFit/>
          </a:bodyPr>
          <a:lstStyle/>
          <a:p>
            <a:pPr>
              <a:lnSpc>
                <a:spcPct val="107000"/>
              </a:lnSpc>
            </a:pPr>
            <a:r>
              <a:rPr lang="en-US" sz="2400" b="1" dirty="0" smtClean="0">
                <a:solidFill>
                  <a:srgbClr val="222222"/>
                </a:solidFill>
                <a:latin typeface="+mj-lt"/>
                <a:ea typeface="Times New Roman" panose="02020603050405020304" pitchFamily="18" charset="0"/>
                <a:cs typeface="Times New Roman" panose="02020603050405020304" pitchFamily="18" charset="0"/>
              </a:rPr>
              <a:t>Between now and Feb. we </a:t>
            </a:r>
            <a:r>
              <a:rPr lang="en-US" sz="2400" b="1" dirty="0">
                <a:solidFill>
                  <a:srgbClr val="222222"/>
                </a:solidFill>
                <a:latin typeface="+mj-lt"/>
                <a:ea typeface="Times New Roman" panose="02020603050405020304" pitchFamily="18" charset="0"/>
                <a:cs typeface="Times New Roman" panose="02020603050405020304" pitchFamily="18" charset="0"/>
              </a:rPr>
              <a:t>will</a:t>
            </a:r>
            <a:r>
              <a:rPr lang="en-US" sz="2400" b="1" dirty="0" smtClean="0">
                <a:solidFill>
                  <a:srgbClr val="222222"/>
                </a:solidFill>
                <a:latin typeface="+mj-lt"/>
                <a:ea typeface="Times New Roman" panose="02020603050405020304" pitchFamily="18" charset="0"/>
                <a:cs typeface="Times New Roman" panose="02020603050405020304" pitchFamily="18" charset="0"/>
              </a:rPr>
              <a:t>:</a:t>
            </a:r>
          </a:p>
          <a:p>
            <a:pPr>
              <a:lnSpc>
                <a:spcPct val="107000"/>
              </a:lnSpc>
            </a:pPr>
            <a:endParaRPr lang="en-US" sz="2400" b="1" dirty="0">
              <a:solidFill>
                <a:srgbClr val="222222"/>
              </a:solidFill>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smtClean="0">
                <a:solidFill>
                  <a:srgbClr val="222222"/>
                </a:solidFill>
                <a:latin typeface="+mj-lt"/>
                <a:ea typeface="Times New Roman" panose="02020603050405020304" pitchFamily="18" charset="0"/>
                <a:cs typeface="Times New Roman" panose="02020603050405020304" pitchFamily="18" charset="0"/>
              </a:rPr>
              <a:t>Research/work out a </a:t>
            </a:r>
            <a:r>
              <a:rPr lang="en-US" sz="2000" dirty="0">
                <a:solidFill>
                  <a:srgbClr val="222222"/>
                </a:solidFill>
                <a:latin typeface="+mj-lt"/>
                <a:ea typeface="Times New Roman" panose="02020603050405020304" pitchFamily="18" charset="0"/>
                <a:cs typeface="Times New Roman" panose="02020603050405020304" pitchFamily="18" charset="0"/>
              </a:rPr>
              <a:t>resolution for PACE insurance </a:t>
            </a:r>
            <a:r>
              <a:rPr lang="en-US" sz="2000" dirty="0" smtClean="0">
                <a:solidFill>
                  <a:srgbClr val="222222"/>
                </a:solidFill>
                <a:latin typeface="+mj-lt"/>
                <a:ea typeface="Times New Roman" panose="02020603050405020304" pitchFamily="18" charset="0"/>
                <a:cs typeface="Times New Roman" panose="02020603050405020304" pitchFamily="18" charset="0"/>
              </a:rPr>
              <a:t>coverage</a:t>
            </a:r>
          </a:p>
          <a:p>
            <a:pPr marL="342900" marR="0" lvl="0" indent="-342900">
              <a:lnSpc>
                <a:spcPct val="107000"/>
              </a:lnSpc>
              <a:spcBef>
                <a:spcPts val="0"/>
              </a:spcBef>
              <a:spcAft>
                <a:spcPts val="0"/>
              </a:spcAft>
              <a:buFont typeface="Symbol" panose="05050102010706020507" pitchFamily="18" charset="2"/>
              <a:buChar char=""/>
            </a:pPr>
            <a:r>
              <a:rPr lang="en-US" sz="2000" dirty="0" smtClean="0">
                <a:solidFill>
                  <a:srgbClr val="222222"/>
                </a:solidFill>
                <a:latin typeface="+mj-lt"/>
                <a:ea typeface="Times New Roman" panose="02020603050405020304" pitchFamily="18" charset="0"/>
                <a:cs typeface="Times New Roman" panose="02020603050405020304" pitchFamily="18" charset="0"/>
              </a:rPr>
              <a:t>Have schools review all pertinent blue print materials and prepare operations with staff</a:t>
            </a:r>
          </a:p>
          <a:p>
            <a:pPr marL="342900" marR="0" lvl="0" indent="-342900">
              <a:lnSpc>
                <a:spcPct val="107000"/>
              </a:lnSpc>
              <a:spcBef>
                <a:spcPts val="0"/>
              </a:spcBef>
              <a:spcAft>
                <a:spcPts val="0"/>
              </a:spcAft>
              <a:buFont typeface="Symbol" panose="05050102010706020507" pitchFamily="18" charset="2"/>
              <a:buChar char=""/>
            </a:pPr>
            <a:r>
              <a:rPr lang="en-US" sz="2000" dirty="0" smtClean="0">
                <a:solidFill>
                  <a:srgbClr val="222222"/>
                </a:solidFill>
                <a:latin typeface="+mj-lt"/>
                <a:ea typeface="Times New Roman" panose="02020603050405020304" pitchFamily="18" charset="0"/>
                <a:cs typeface="Times New Roman" panose="02020603050405020304" pitchFamily="18" charset="0"/>
              </a:rPr>
              <a:t>Understand and incorporate new Jan. 19 RSSL guidance</a:t>
            </a:r>
            <a:endParaRPr lang="en-US" sz="2000" dirty="0" smtClean="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smtClean="0">
                <a:solidFill>
                  <a:srgbClr val="222222"/>
                </a:solidFill>
                <a:latin typeface="+mj-lt"/>
                <a:ea typeface="Times New Roman" panose="02020603050405020304" pitchFamily="18" charset="0"/>
                <a:cs typeface="Times New Roman" panose="02020603050405020304" pitchFamily="18" charset="0"/>
              </a:rPr>
              <a:t>Continue to monitor case count trends with the health department</a:t>
            </a:r>
          </a:p>
          <a:p>
            <a:pPr marL="342900" marR="0" lvl="0" indent="-342900">
              <a:lnSpc>
                <a:spcPct val="107000"/>
              </a:lnSpc>
              <a:spcBef>
                <a:spcPts val="0"/>
              </a:spcBef>
              <a:spcAft>
                <a:spcPts val="0"/>
              </a:spcAft>
              <a:buFont typeface="Symbol" panose="05050102010706020507" pitchFamily="18" charset="2"/>
              <a:buChar char=""/>
            </a:pPr>
            <a:r>
              <a:rPr lang="en-US" sz="2000" dirty="0" smtClean="0">
                <a:solidFill>
                  <a:srgbClr val="222222"/>
                </a:solidFill>
                <a:latin typeface="+mj-lt"/>
                <a:ea typeface="Times New Roman" panose="02020603050405020304" pitchFamily="18" charset="0"/>
                <a:cs typeface="Times New Roman" panose="02020603050405020304" pitchFamily="18" charset="0"/>
              </a:rPr>
              <a:t>Partner </a:t>
            </a:r>
            <a:r>
              <a:rPr lang="en-US" sz="2000" dirty="0">
                <a:solidFill>
                  <a:srgbClr val="222222"/>
                </a:solidFill>
                <a:latin typeface="+mj-lt"/>
                <a:ea typeface="Times New Roman" panose="02020603050405020304" pitchFamily="18" charset="0"/>
                <a:cs typeface="Times New Roman" panose="02020603050405020304" pitchFamily="18" charset="0"/>
              </a:rPr>
              <a:t>with Linn County to </a:t>
            </a:r>
            <a:r>
              <a:rPr lang="en-US" sz="2000" dirty="0" smtClean="0">
                <a:solidFill>
                  <a:srgbClr val="222222"/>
                </a:solidFill>
                <a:latin typeface="+mj-lt"/>
                <a:ea typeface="Times New Roman" panose="02020603050405020304" pitchFamily="18" charset="0"/>
                <a:cs typeface="Times New Roman" panose="02020603050405020304" pitchFamily="18" charset="0"/>
              </a:rPr>
              <a:t>build and execute </a:t>
            </a:r>
            <a:r>
              <a:rPr lang="en-US" sz="2000" dirty="0">
                <a:solidFill>
                  <a:srgbClr val="222222"/>
                </a:solidFill>
                <a:latin typeface="+mj-lt"/>
                <a:ea typeface="Times New Roman" panose="02020603050405020304" pitchFamily="18" charset="0"/>
                <a:cs typeface="Times New Roman" panose="02020603050405020304" pitchFamily="18" charset="0"/>
              </a:rPr>
              <a:t>staff </a:t>
            </a:r>
            <a:r>
              <a:rPr lang="en-US" sz="2000" dirty="0" smtClean="0">
                <a:solidFill>
                  <a:srgbClr val="222222"/>
                </a:solidFill>
                <a:latin typeface="+mj-lt"/>
                <a:ea typeface="Times New Roman" panose="02020603050405020304" pitchFamily="18" charset="0"/>
                <a:cs typeface="Times New Roman" panose="02020603050405020304" pitchFamily="18" charset="0"/>
              </a:rPr>
              <a:t>vaccination plans:</a:t>
            </a:r>
            <a:endParaRPr lang="en-US" sz="2000" dirty="0">
              <a:latin typeface="+mj-l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000" dirty="0">
                <a:solidFill>
                  <a:srgbClr val="222222"/>
                </a:solidFill>
                <a:latin typeface="+mj-lt"/>
                <a:ea typeface="Times New Roman" panose="02020603050405020304" pitchFamily="18" charset="0"/>
                <a:cs typeface="Times New Roman" panose="02020603050405020304" pitchFamily="18" charset="0"/>
              </a:rPr>
              <a:t>All staff plan</a:t>
            </a:r>
            <a:endParaRPr lang="en-US" sz="2000" dirty="0">
              <a:latin typeface="+mj-l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000" dirty="0">
                <a:solidFill>
                  <a:srgbClr val="222222"/>
                </a:solidFill>
                <a:latin typeface="+mj-lt"/>
                <a:ea typeface="Times New Roman" panose="02020603050405020304" pitchFamily="18" charset="0"/>
                <a:cs typeface="Times New Roman" panose="02020603050405020304" pitchFamily="18" charset="0"/>
              </a:rPr>
              <a:t>Phase I </a:t>
            </a:r>
            <a:r>
              <a:rPr lang="en-US" sz="2000" dirty="0" smtClean="0">
                <a:solidFill>
                  <a:srgbClr val="222222"/>
                </a:solidFill>
                <a:latin typeface="+mj-lt"/>
                <a:ea typeface="Times New Roman" panose="02020603050405020304" pitchFamily="18" charset="0"/>
                <a:cs typeface="Times New Roman" panose="02020603050405020304" pitchFamily="18" charset="0"/>
              </a:rPr>
              <a:t>Grades K-6 </a:t>
            </a:r>
            <a:r>
              <a:rPr lang="en-US" sz="2000" dirty="0">
                <a:solidFill>
                  <a:srgbClr val="222222"/>
                </a:solidFill>
                <a:latin typeface="+mj-lt"/>
                <a:ea typeface="Times New Roman" panose="02020603050405020304" pitchFamily="18" charset="0"/>
                <a:cs typeface="Times New Roman" panose="02020603050405020304" pitchFamily="18" charset="0"/>
              </a:rPr>
              <a:t>and supporting departments plan</a:t>
            </a:r>
          </a:p>
          <a:p>
            <a:pPr marL="342900" marR="0" lvl="0" indent="-342900">
              <a:lnSpc>
                <a:spcPct val="107000"/>
              </a:lnSpc>
              <a:spcBef>
                <a:spcPts val="0"/>
              </a:spcBef>
              <a:spcAft>
                <a:spcPts val="0"/>
              </a:spcAft>
              <a:buFont typeface="Symbol" panose="05050102010706020507" pitchFamily="18" charset="2"/>
              <a:buChar char=""/>
            </a:pPr>
            <a:r>
              <a:rPr lang="en-US" sz="2000" dirty="0" smtClean="0">
                <a:solidFill>
                  <a:srgbClr val="222222"/>
                </a:solidFill>
                <a:latin typeface="+mj-lt"/>
                <a:ea typeface="Times New Roman" panose="02020603050405020304" pitchFamily="18" charset="0"/>
                <a:cs typeface="Times New Roman" panose="02020603050405020304" pitchFamily="18" charset="0"/>
              </a:rPr>
              <a:t>Between </a:t>
            </a:r>
            <a:r>
              <a:rPr lang="en-US" sz="2000" dirty="0">
                <a:solidFill>
                  <a:srgbClr val="222222"/>
                </a:solidFill>
                <a:latin typeface="+mj-lt"/>
                <a:ea typeface="Times New Roman" panose="02020603050405020304" pitchFamily="18" charset="0"/>
                <a:cs typeface="Times New Roman" panose="02020603050405020304" pitchFamily="18" charset="0"/>
              </a:rPr>
              <a:t>now and February encourage </a:t>
            </a:r>
            <a:r>
              <a:rPr lang="en-US" sz="2000" smtClean="0">
                <a:solidFill>
                  <a:srgbClr val="222222"/>
                </a:solidFill>
                <a:latin typeface="+mj-lt"/>
                <a:ea typeface="Times New Roman" panose="02020603050405020304" pitchFamily="18" charset="0"/>
                <a:cs typeface="Times New Roman" panose="02020603050405020304" pitchFamily="18" charset="0"/>
              </a:rPr>
              <a:t>the continued </a:t>
            </a:r>
            <a:r>
              <a:rPr lang="en-US" sz="2000" dirty="0">
                <a:solidFill>
                  <a:srgbClr val="222222"/>
                </a:solidFill>
                <a:latin typeface="+mj-lt"/>
                <a:ea typeface="Times New Roman" panose="02020603050405020304" pitchFamily="18" charset="0"/>
                <a:cs typeface="Times New Roman" panose="02020603050405020304" pitchFamily="18" charset="0"/>
              </a:rPr>
              <a:t>use of the </a:t>
            </a:r>
            <a:r>
              <a:rPr lang="en-US" sz="2000" dirty="0" smtClean="0">
                <a:solidFill>
                  <a:srgbClr val="222222"/>
                </a:solidFill>
                <a:latin typeface="+mj-lt"/>
                <a:ea typeface="Times New Roman" panose="02020603050405020304" pitchFamily="18" charset="0"/>
                <a:cs typeface="Times New Roman" panose="02020603050405020304" pitchFamily="18" charset="0"/>
              </a:rPr>
              <a:t>limited </a:t>
            </a:r>
            <a:r>
              <a:rPr lang="en-US" sz="2000" dirty="0">
                <a:solidFill>
                  <a:srgbClr val="222222"/>
                </a:solidFill>
                <a:latin typeface="+mj-lt"/>
                <a:ea typeface="Times New Roman" panose="02020603050405020304" pitchFamily="18" charset="0"/>
                <a:cs typeface="Times New Roman" panose="02020603050405020304" pitchFamily="18" charset="0"/>
              </a:rPr>
              <a:t>in-person Instruction for students and </a:t>
            </a:r>
            <a:r>
              <a:rPr lang="en-US" sz="2000" dirty="0" smtClean="0">
                <a:solidFill>
                  <a:srgbClr val="222222"/>
                </a:solidFill>
                <a:latin typeface="+mj-lt"/>
                <a:ea typeface="Times New Roman" panose="02020603050405020304" pitchFamily="18" charset="0"/>
                <a:cs typeface="Times New Roman" panose="02020603050405020304" pitchFamily="18" charset="0"/>
              </a:rPr>
              <a:t>staff</a:t>
            </a:r>
            <a:endParaRPr lang="en-US" sz="2000" dirty="0">
              <a:solidFill>
                <a:srgbClr val="222222"/>
              </a:solidFill>
              <a:latin typeface="+mj-lt"/>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20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222222"/>
                </a:solidFill>
                <a:latin typeface="+mj-lt"/>
                <a:ea typeface="Times New Roman" panose="02020603050405020304" pitchFamily="18" charset="0"/>
                <a:cs typeface="Times New Roman" panose="02020603050405020304" pitchFamily="18" charset="0"/>
              </a:rPr>
              <a:t>This week I will meet with key staff communicators and administrators to discuss our plans and ask for </a:t>
            </a:r>
            <a:r>
              <a:rPr lang="en-US" sz="2000" dirty="0" smtClean="0">
                <a:solidFill>
                  <a:srgbClr val="222222"/>
                </a:solidFill>
                <a:latin typeface="+mj-lt"/>
                <a:ea typeface="Times New Roman" panose="02020603050405020304" pitchFamily="18" charset="0"/>
                <a:cs typeface="Times New Roman" panose="02020603050405020304" pitchFamily="18" charset="0"/>
              </a:rPr>
              <a:t>feedback</a:t>
            </a:r>
            <a:endParaRPr lang="en-US" sz="24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2400" dirty="0" smtClean="0">
              <a:solidFill>
                <a:srgbClr val="222222"/>
              </a:solidFill>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2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515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9161" y="345688"/>
            <a:ext cx="9779619" cy="4834400"/>
          </a:xfrm>
          <a:prstGeom prst="rect">
            <a:avLst/>
          </a:prstGeom>
        </p:spPr>
        <p:txBody>
          <a:bodyPr wrap="square">
            <a:spAutoFit/>
          </a:bodyPr>
          <a:lstStyle/>
          <a:p>
            <a:pPr marR="0" lvl="0">
              <a:lnSpc>
                <a:spcPct val="107000"/>
              </a:lnSpc>
              <a:spcBef>
                <a:spcPts val="0"/>
              </a:spcBef>
              <a:spcAft>
                <a:spcPts val="0"/>
              </a:spcAft>
            </a:pPr>
            <a:r>
              <a:rPr lang="en-US" sz="2400" b="1" dirty="0" smtClean="0">
                <a:latin typeface="+mj-lt"/>
                <a:ea typeface="Calibri" panose="020F0502020204030204" pitchFamily="34" charset="0"/>
                <a:cs typeface="Times New Roman" panose="02020603050405020304" pitchFamily="18" charset="0"/>
              </a:rPr>
              <a:t>Introduce District Nurse, Patty </a:t>
            </a:r>
            <a:r>
              <a:rPr lang="en-US" sz="2400" b="1" dirty="0" err="1" smtClean="0">
                <a:latin typeface="+mj-lt"/>
                <a:ea typeface="Calibri" panose="020F0502020204030204" pitchFamily="34" charset="0"/>
                <a:cs typeface="Times New Roman" panose="02020603050405020304" pitchFamily="18" charset="0"/>
              </a:rPr>
              <a:t>O’Day</a:t>
            </a:r>
            <a:r>
              <a:rPr lang="en-US" sz="2400" b="1" dirty="0" smtClean="0">
                <a:latin typeface="+mj-lt"/>
                <a:ea typeface="Calibri" panose="020F0502020204030204" pitchFamily="34" charset="0"/>
                <a:cs typeface="Times New Roman" panose="02020603050405020304" pitchFamily="18" charset="0"/>
              </a:rPr>
              <a:t> share health and safety risks of returning to in-person learning</a:t>
            </a:r>
          </a:p>
          <a:p>
            <a:pPr marR="0" lvl="0">
              <a:lnSpc>
                <a:spcPct val="107000"/>
              </a:lnSpc>
              <a:spcBef>
                <a:spcPts val="0"/>
              </a:spcBef>
              <a:spcAft>
                <a:spcPts val="0"/>
              </a:spcAft>
            </a:pPr>
            <a:endParaRPr lang="en-US" sz="2400" b="1" dirty="0">
              <a:latin typeface="+mj-lt"/>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400" b="1" dirty="0" smtClean="0">
                <a:latin typeface="+mj-lt"/>
                <a:ea typeface="Calibri" panose="020F0502020204030204" pitchFamily="34" charset="0"/>
                <a:cs typeface="Times New Roman" panose="02020603050405020304" pitchFamily="18" charset="0"/>
              </a:rPr>
              <a:t>Chief Academic Officer, Rachel </a:t>
            </a:r>
            <a:r>
              <a:rPr lang="en-US" sz="2400" b="1" dirty="0" err="1" smtClean="0">
                <a:latin typeface="+mj-lt"/>
                <a:ea typeface="Calibri" panose="020F0502020204030204" pitchFamily="34" charset="0"/>
                <a:cs typeface="Times New Roman" panose="02020603050405020304" pitchFamily="18" charset="0"/>
              </a:rPr>
              <a:t>Stucky</a:t>
            </a:r>
            <a:r>
              <a:rPr lang="en-US" sz="2400" b="1" dirty="0" smtClean="0">
                <a:latin typeface="+mj-lt"/>
                <a:ea typeface="Calibri" panose="020F0502020204030204" pitchFamily="34" charset="0"/>
                <a:cs typeface="Times New Roman" panose="02020603050405020304" pitchFamily="18" charset="0"/>
              </a:rPr>
              <a:t>, and I: Review Opening Plan Template</a:t>
            </a:r>
          </a:p>
          <a:p>
            <a:pPr marR="0" lvl="0">
              <a:lnSpc>
                <a:spcPct val="107000"/>
              </a:lnSpc>
              <a:spcBef>
                <a:spcPts val="0"/>
              </a:spcBef>
              <a:spcAft>
                <a:spcPts val="0"/>
              </a:spcAft>
            </a:pPr>
            <a:endParaRPr lang="en-US" sz="2400" b="1" dirty="0">
              <a:latin typeface="+mj-lt"/>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400" b="1" dirty="0" smtClean="0">
                <a:latin typeface="+mj-lt"/>
                <a:ea typeface="Calibri" panose="020F0502020204030204" pitchFamily="34" charset="0"/>
                <a:cs typeface="Times New Roman" panose="02020603050405020304" pitchFamily="18" charset="0"/>
              </a:rPr>
              <a:t>Operational re-opening feedback from the Board of Directors</a:t>
            </a:r>
          </a:p>
          <a:p>
            <a:pPr marR="0" lvl="0">
              <a:lnSpc>
                <a:spcPct val="107000"/>
              </a:lnSpc>
              <a:spcBef>
                <a:spcPts val="0"/>
              </a:spcBef>
              <a:spcAft>
                <a:spcPts val="0"/>
              </a:spcAft>
            </a:pPr>
            <a:endParaRPr lang="en-US" sz="2400" b="1" dirty="0">
              <a:latin typeface="+mj-lt"/>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387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8372" y="835649"/>
            <a:ext cx="8484041" cy="5361468"/>
          </a:xfrm>
          <a:prstGeom prst="rect">
            <a:avLst/>
          </a:prstGeom>
        </p:spPr>
        <p:txBody>
          <a:bodyPr wrap="square">
            <a:spAutoFit/>
          </a:bodyPr>
          <a:lstStyle/>
          <a:p>
            <a:pPr marL="457200" marR="0" algn="ctr">
              <a:lnSpc>
                <a:spcPct val="107000"/>
              </a:lnSpc>
              <a:spcBef>
                <a:spcPts val="0"/>
              </a:spcBef>
              <a:spcAft>
                <a:spcPts val="0"/>
              </a:spcAft>
            </a:pPr>
            <a:r>
              <a:rPr lang="en-US" sz="2000" b="1" dirty="0" smtClean="0">
                <a:latin typeface="+mj-lt"/>
                <a:ea typeface="Calibri" panose="020F0502020204030204" pitchFamily="34" charset="0"/>
                <a:cs typeface="Arial" panose="020B0604020202020204" pitchFamily="34" charset="0"/>
              </a:rPr>
              <a:t>District Nurse</a:t>
            </a:r>
          </a:p>
          <a:p>
            <a:pPr marL="457200" marR="0">
              <a:lnSpc>
                <a:spcPct val="107000"/>
              </a:lnSpc>
              <a:spcBef>
                <a:spcPts val="0"/>
              </a:spcBef>
              <a:spcAft>
                <a:spcPts val="0"/>
              </a:spcAft>
            </a:pPr>
            <a:endParaRPr lang="en-US" sz="2000" dirty="0">
              <a:latin typeface="+mj-lt"/>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2000" dirty="0" smtClean="0">
                <a:latin typeface="+mj-lt"/>
                <a:ea typeface="Calibri" panose="020F0502020204030204" pitchFamily="34" charset="0"/>
                <a:cs typeface="Arial" panose="020B0604020202020204" pitchFamily="34" charset="0"/>
              </a:rPr>
              <a:t>Early </a:t>
            </a:r>
            <a:r>
              <a:rPr lang="en-US" sz="2000" dirty="0">
                <a:latin typeface="+mj-lt"/>
                <a:ea typeface="Calibri" panose="020F0502020204030204" pitchFamily="34" charset="0"/>
                <a:cs typeface="Arial" panose="020B0604020202020204" pitchFamily="34" charset="0"/>
              </a:rPr>
              <a:t>data from K-12 schools do not confirm fears that bringing students together in classrooms inevitably creates COVID-19 petri dishes.</a:t>
            </a:r>
            <a:endParaRPr lang="en-US" sz="2000" dirty="0">
              <a:latin typeface="+mj-lt"/>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000" dirty="0">
                <a:latin typeface="+mj-lt"/>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2000" dirty="0">
                <a:latin typeface="+mj-lt"/>
                <a:ea typeface="Calibri" panose="020F0502020204030204" pitchFamily="34" charset="0"/>
                <a:cs typeface="Times New Roman" panose="02020603050405020304" pitchFamily="18" charset="0"/>
              </a:rPr>
              <a:t>The fear that you would have one infected student come to school and then many other kids and teachers would get infected has just not happened.  The largest study in the United States led by Brown University, included schools that are open in 47 states, over 200,000 students and 63,000 staff. The infection rate results were 0.13% among students and 0.24% for staff. There are still some infections and outbreaks (2 or more people in the same cohort) but all evidence shows that school outbreaks typically come from the community not vice-versa.  </a:t>
            </a:r>
          </a:p>
          <a:p>
            <a:pPr marL="457200" marR="0">
              <a:lnSpc>
                <a:spcPct val="107000"/>
              </a:lnSpc>
              <a:spcBef>
                <a:spcPts val="0"/>
              </a:spcBef>
              <a:spcAft>
                <a:spcPts val="0"/>
              </a:spcAft>
            </a:pPr>
            <a:r>
              <a:rPr lang="en-US" sz="2000" dirty="0">
                <a:latin typeface="+mj-l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769592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4115" y="168428"/>
            <a:ext cx="9414344" cy="6002349"/>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2000" dirty="0">
                <a:latin typeface="+mj-lt"/>
                <a:ea typeface="Calibri" panose="020F0502020204030204" pitchFamily="34" charset="0"/>
                <a:cs typeface="Times New Roman" panose="02020603050405020304" pitchFamily="18" charset="0"/>
              </a:rPr>
              <a:t>According to the study, there are 3 common characteristics among schools that are doing well</a:t>
            </a:r>
            <a:r>
              <a:rPr lang="en-US" sz="2000" dirty="0" smtClean="0">
                <a:latin typeface="+mj-lt"/>
                <a:ea typeface="Calibri" panose="020F0502020204030204" pitchFamily="34" charset="0"/>
                <a:cs typeface="Times New Roman" panose="02020603050405020304" pitchFamily="18" charset="0"/>
              </a:rPr>
              <a:t>:</a:t>
            </a:r>
          </a:p>
          <a:p>
            <a:pPr marR="0" lvl="0">
              <a:lnSpc>
                <a:spcPct val="107000"/>
              </a:lnSpc>
              <a:spcBef>
                <a:spcPts val="0"/>
              </a:spcBef>
              <a:spcAft>
                <a:spcPts val="0"/>
              </a:spcAft>
            </a:pPr>
            <a:endParaRPr lang="en-US" sz="2000" dirty="0">
              <a:latin typeface="+mj-lt"/>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0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dirty="0">
                <a:latin typeface="+mj-lt"/>
                <a:ea typeface="Calibri" panose="020F0502020204030204" pitchFamily="34" charset="0"/>
                <a:cs typeface="Times New Roman" panose="02020603050405020304" pitchFamily="18" charset="0"/>
              </a:rPr>
              <a:t>They are operating under capacity as they open, to minimize grouping and crowding. </a:t>
            </a:r>
          </a:p>
          <a:p>
            <a:pPr marL="342900" marR="0" lvl="0" indent="-342900">
              <a:lnSpc>
                <a:spcPct val="107000"/>
              </a:lnSpc>
              <a:spcBef>
                <a:spcPts val="0"/>
              </a:spcBef>
              <a:spcAft>
                <a:spcPts val="0"/>
              </a:spcAft>
              <a:buFont typeface="+mj-lt"/>
              <a:buAutoNum type="arabicPeriod"/>
            </a:pPr>
            <a:r>
              <a:rPr lang="en-US" sz="2000" dirty="0">
                <a:latin typeface="+mj-lt"/>
                <a:ea typeface="Calibri" panose="020F0502020204030204" pitchFamily="34" charset="0"/>
                <a:cs typeface="Times New Roman" panose="02020603050405020304" pitchFamily="18" charset="0"/>
              </a:rPr>
              <a:t>They are following protocols for distancing, masks and washing hands.</a:t>
            </a:r>
          </a:p>
          <a:p>
            <a:pPr marL="342900" marR="0" lvl="0" indent="-342900">
              <a:lnSpc>
                <a:spcPct val="107000"/>
              </a:lnSpc>
              <a:spcBef>
                <a:spcPts val="0"/>
              </a:spcBef>
              <a:spcAft>
                <a:spcPts val="800"/>
              </a:spcAft>
              <a:buFont typeface="+mj-lt"/>
              <a:buAutoNum type="arabicPeriod"/>
            </a:pPr>
            <a:r>
              <a:rPr lang="en-US" sz="2000" dirty="0">
                <a:latin typeface="+mj-lt"/>
                <a:ea typeface="Calibri" panose="020F0502020204030204" pitchFamily="34" charset="0"/>
                <a:cs typeface="Times New Roman" panose="02020603050405020304" pitchFamily="18" charset="0"/>
              </a:rPr>
              <a:t>They are allowing students the option to attend online if needed</a:t>
            </a:r>
            <a:r>
              <a:rPr lang="en-US" sz="2000" dirty="0" smtClean="0">
                <a:latin typeface="+mj-lt"/>
                <a:ea typeface="Calibri" panose="020F0502020204030204" pitchFamily="34" charset="0"/>
                <a:cs typeface="Times New Roman" panose="02020603050405020304" pitchFamily="18" charset="0"/>
              </a:rPr>
              <a:t>.</a:t>
            </a:r>
          </a:p>
          <a:p>
            <a:pPr marR="0" lvl="0">
              <a:lnSpc>
                <a:spcPct val="107000"/>
              </a:lnSpc>
              <a:spcBef>
                <a:spcPts val="0"/>
              </a:spcBef>
              <a:spcAft>
                <a:spcPts val="800"/>
              </a:spcAft>
            </a:pPr>
            <a:endParaRPr lang="en-US" sz="2000" dirty="0">
              <a:latin typeface="+mj-lt"/>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mj-lt"/>
                <a:ea typeface="Calibri" panose="020F0502020204030204" pitchFamily="34" charset="0"/>
                <a:cs typeface="Times New Roman" panose="02020603050405020304" pitchFamily="18" charset="0"/>
              </a:rPr>
              <a:t>SHSD has experienced positive cases.  We responded quickly, worked as a team on contact tracing and we had very limited exposure. We have all our </a:t>
            </a:r>
            <a:r>
              <a:rPr lang="en-US" sz="2000" dirty="0" smtClean="0">
                <a:latin typeface="+mj-lt"/>
                <a:ea typeface="Calibri" panose="020F0502020204030204" pitchFamily="34" charset="0"/>
                <a:cs typeface="Times New Roman" panose="02020603050405020304" pitchFamily="18" charset="0"/>
              </a:rPr>
              <a:t>COVID-19 </a:t>
            </a:r>
            <a:r>
              <a:rPr lang="en-US" sz="2000" dirty="0">
                <a:latin typeface="+mj-lt"/>
                <a:ea typeface="Calibri" panose="020F0502020204030204" pitchFamily="34" charset="0"/>
                <a:cs typeface="Times New Roman" panose="02020603050405020304" pitchFamily="18" charset="0"/>
              </a:rPr>
              <a:t>protocols in place and I believe our staff is vigilant in following protocols to keep everyone as safe as possible.  I can say with the utmost confidence that we are prepared for our kids to come back to school safely. </a:t>
            </a:r>
            <a:endParaRPr lang="en-US" sz="2000" dirty="0" smtClean="0">
              <a:latin typeface="+mj-lt"/>
              <a:ea typeface="Calibri" panose="020F0502020204030204" pitchFamily="34" charset="0"/>
              <a:cs typeface="Times New Roman" panose="02020603050405020304" pitchFamily="18" charset="0"/>
            </a:endParaRPr>
          </a:p>
          <a:p>
            <a:pPr>
              <a:lnSpc>
                <a:spcPct val="107000"/>
              </a:lnSpc>
              <a:spcAft>
                <a:spcPts val="800"/>
              </a:spcAft>
            </a:pPr>
            <a:endParaRPr lang="en-US" sz="2000" dirty="0">
              <a:latin typeface="+mj-lt"/>
              <a:ea typeface="Calibri" panose="020F0502020204030204" pitchFamily="34" charset="0"/>
              <a:cs typeface="Times New Roman" panose="02020603050405020304" pitchFamily="18" charset="0"/>
            </a:endParaRPr>
          </a:p>
          <a:p>
            <a:pPr>
              <a:lnSpc>
                <a:spcPct val="107000"/>
              </a:lnSpc>
              <a:spcAft>
                <a:spcPts val="800"/>
              </a:spcAft>
            </a:pPr>
            <a:r>
              <a:rPr lang="en-US" sz="1400" dirty="0">
                <a:latin typeface="+mj-lt"/>
                <a:ea typeface="Calibri" panose="020F0502020204030204" pitchFamily="34" charset="0"/>
                <a:cs typeface="Times New Roman" panose="02020603050405020304" pitchFamily="18" charset="0"/>
              </a:rPr>
              <a:t>https://www.aamc.org/news-insights/kids-school-and-covid-19-what-we-know-and-what-we-don-t</a:t>
            </a:r>
          </a:p>
        </p:txBody>
      </p:sp>
    </p:spTree>
    <p:extLst>
      <p:ext uri="{BB962C8B-B14F-4D97-AF65-F5344CB8AC3E}">
        <p14:creationId xmlns:p14="http://schemas.microsoft.com/office/powerpoint/2010/main" val="2351314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Hierarchy of Organizational Authority</a:t>
            </a:r>
            <a:endParaRPr lang="en-US" dirty="0"/>
          </a:p>
        </p:txBody>
      </p:sp>
      <p:sp>
        <p:nvSpPr>
          <p:cNvPr id="3" name="Content Placeholder 2"/>
          <p:cNvSpPr>
            <a:spLocks noGrp="1"/>
          </p:cNvSpPr>
          <p:nvPr>
            <p:ph idx="1"/>
          </p:nvPr>
        </p:nvSpPr>
        <p:spPr>
          <a:xfrm>
            <a:off x="892096" y="1694985"/>
            <a:ext cx="11028557" cy="5006897"/>
          </a:xfrm>
        </p:spPr>
        <p:txBody>
          <a:bodyPr>
            <a:noAutofit/>
          </a:bodyPr>
          <a:lstStyle/>
          <a:p>
            <a:r>
              <a:rPr lang="en-US" sz="2600" b="1" dirty="0" smtClean="0">
                <a:latin typeface="+mj-lt"/>
              </a:rPr>
              <a:t> A reminder:</a:t>
            </a:r>
            <a:r>
              <a:rPr lang="en-US" sz="2600" dirty="0" smtClean="0">
                <a:latin typeface="+mj-lt"/>
              </a:rPr>
              <a:t> </a:t>
            </a:r>
            <a:r>
              <a:rPr lang="en-US" sz="2600" dirty="0">
                <a:latin typeface="+mj-lt"/>
              </a:rPr>
              <a:t>The Governor puts forth </a:t>
            </a:r>
            <a:r>
              <a:rPr lang="en-US" sz="2600" dirty="0" smtClean="0">
                <a:latin typeface="+mj-lt"/>
              </a:rPr>
              <a:t>orders, advisories, </a:t>
            </a:r>
            <a:r>
              <a:rPr lang="en-US" sz="2600" dirty="0">
                <a:latin typeface="+mj-lt"/>
              </a:rPr>
              <a:t>and directives to ODE and OHA. </a:t>
            </a:r>
            <a:r>
              <a:rPr lang="en-US" sz="2600" dirty="0" smtClean="0">
                <a:latin typeface="+mj-lt"/>
              </a:rPr>
              <a:t> The Governor is the State </a:t>
            </a:r>
            <a:r>
              <a:rPr lang="en-US" sz="2600" dirty="0">
                <a:latin typeface="+mj-lt"/>
              </a:rPr>
              <a:t>S</a:t>
            </a:r>
            <a:r>
              <a:rPr lang="en-US" sz="2600" dirty="0" smtClean="0">
                <a:latin typeface="+mj-lt"/>
              </a:rPr>
              <a:t>uperintendent.</a:t>
            </a:r>
          </a:p>
          <a:p>
            <a:r>
              <a:rPr lang="en-US" sz="2600" dirty="0" smtClean="0">
                <a:latin typeface="+mj-lt"/>
              </a:rPr>
              <a:t>Public school districts to </a:t>
            </a:r>
            <a:r>
              <a:rPr lang="en-US" sz="2600" dirty="0">
                <a:latin typeface="+mj-lt"/>
              </a:rPr>
              <a:t>stay open and receive funding </a:t>
            </a:r>
            <a:r>
              <a:rPr lang="en-US" sz="2600" dirty="0" smtClean="0">
                <a:latin typeface="+mj-lt"/>
              </a:rPr>
              <a:t>must follow/comply with </a:t>
            </a:r>
            <a:r>
              <a:rPr lang="en-US" sz="2600" dirty="0">
                <a:latin typeface="+mj-lt"/>
              </a:rPr>
              <a:t>ODE and OHA </a:t>
            </a:r>
            <a:r>
              <a:rPr lang="en-US" sz="2600" dirty="0" smtClean="0">
                <a:latin typeface="+mj-lt"/>
              </a:rPr>
              <a:t>guidelines. </a:t>
            </a:r>
          </a:p>
          <a:p>
            <a:r>
              <a:rPr lang="en-US" sz="2600" dirty="0" smtClean="0">
                <a:latin typeface="+mj-lt"/>
              </a:rPr>
              <a:t>School </a:t>
            </a:r>
            <a:r>
              <a:rPr lang="en-US" sz="2600" dirty="0">
                <a:latin typeface="+mj-lt"/>
              </a:rPr>
              <a:t>boards and </a:t>
            </a:r>
            <a:r>
              <a:rPr lang="en-US" sz="2600" dirty="0" smtClean="0">
                <a:latin typeface="+mj-lt"/>
              </a:rPr>
              <a:t>superintendents preside </a:t>
            </a:r>
            <a:r>
              <a:rPr lang="en-US" sz="2600" dirty="0">
                <a:latin typeface="+mj-lt"/>
              </a:rPr>
              <a:t>over </a:t>
            </a:r>
            <a:r>
              <a:rPr lang="en-US" sz="2600" dirty="0" smtClean="0">
                <a:latin typeface="+mj-lt"/>
              </a:rPr>
              <a:t>local governance </a:t>
            </a:r>
            <a:r>
              <a:rPr lang="en-US" sz="2600" dirty="0">
                <a:latin typeface="+mj-lt"/>
              </a:rPr>
              <a:t>and </a:t>
            </a:r>
            <a:r>
              <a:rPr lang="en-US" sz="2600" dirty="0" smtClean="0">
                <a:latin typeface="+mj-lt"/>
              </a:rPr>
              <a:t>operations: academic-athletic </a:t>
            </a:r>
            <a:r>
              <a:rPr lang="en-US" sz="2600" dirty="0">
                <a:latin typeface="+mj-lt"/>
              </a:rPr>
              <a:t>programs, </a:t>
            </a:r>
            <a:r>
              <a:rPr lang="en-US" sz="2600" dirty="0" smtClean="0">
                <a:latin typeface="+mj-lt"/>
              </a:rPr>
              <a:t> </a:t>
            </a:r>
            <a:r>
              <a:rPr lang="en-US" sz="2600" dirty="0">
                <a:latin typeface="+mj-lt"/>
              </a:rPr>
              <a:t>strategic </a:t>
            </a:r>
            <a:r>
              <a:rPr lang="en-US" sz="2600" dirty="0" smtClean="0">
                <a:latin typeface="+mj-lt"/>
              </a:rPr>
              <a:t>planning, </a:t>
            </a:r>
            <a:r>
              <a:rPr lang="en-US" sz="2600" dirty="0">
                <a:latin typeface="+mj-lt"/>
              </a:rPr>
              <a:t>budgets, facilities</a:t>
            </a:r>
            <a:r>
              <a:rPr lang="en-US" sz="2600" dirty="0" smtClean="0">
                <a:latin typeface="+mj-lt"/>
              </a:rPr>
              <a:t>, calendars, building schedules, contracts, </a:t>
            </a:r>
            <a:r>
              <a:rPr lang="en-US" sz="2600" dirty="0">
                <a:latin typeface="+mj-lt"/>
              </a:rPr>
              <a:t>and so forth. </a:t>
            </a:r>
            <a:endParaRPr lang="en-US" sz="2600" dirty="0" smtClean="0">
              <a:latin typeface="+mj-lt"/>
            </a:endParaRPr>
          </a:p>
        </p:txBody>
      </p:sp>
    </p:spTree>
    <p:extLst>
      <p:ext uri="{BB962C8B-B14F-4D97-AF65-F5344CB8AC3E}">
        <p14:creationId xmlns:p14="http://schemas.microsoft.com/office/powerpoint/2010/main" val="49636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Sweet Home District Chief Academic Officer, Rachel </a:t>
            </a:r>
            <a:r>
              <a:rPr lang="en-US" dirty="0" err="1" smtClean="0"/>
              <a:t>Stucky</a:t>
            </a:r>
            <a:endParaRPr lang="en-US" dirty="0"/>
          </a:p>
        </p:txBody>
      </p:sp>
      <p:sp>
        <p:nvSpPr>
          <p:cNvPr id="3" name="Content Placeholder 2"/>
          <p:cNvSpPr>
            <a:spLocks noGrp="1"/>
          </p:cNvSpPr>
          <p:nvPr>
            <p:ph idx="1"/>
          </p:nvPr>
        </p:nvSpPr>
        <p:spPr>
          <a:xfrm>
            <a:off x="1542553" y="2133600"/>
            <a:ext cx="9962059" cy="3777622"/>
          </a:xfrm>
        </p:spPr>
        <p:txBody>
          <a:bodyPr>
            <a:normAutofit/>
          </a:bodyPr>
          <a:lstStyle/>
          <a:p>
            <a:r>
              <a:rPr lang="en-US" sz="2800" dirty="0" smtClean="0"/>
              <a:t>Review Link: </a:t>
            </a:r>
            <a:r>
              <a:rPr lang="en-US" sz="2800" dirty="0" smtClean="0">
                <a:hlinkClick r:id="rId2" action="ppaction://hlinkfile"/>
              </a:rPr>
              <a:t>District Return to Hybrid Learning Template</a:t>
            </a:r>
            <a:endParaRPr lang="en-US" sz="2800" dirty="0"/>
          </a:p>
        </p:txBody>
      </p:sp>
    </p:spTree>
    <p:extLst>
      <p:ext uri="{BB962C8B-B14F-4D97-AF65-F5344CB8AC3E}">
        <p14:creationId xmlns:p14="http://schemas.microsoft.com/office/powerpoint/2010/main" val="15506790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Sweet Home School Board Feedback:</a:t>
            </a:r>
            <a:endParaRPr lang="en-US" dirty="0"/>
          </a:p>
        </p:txBody>
      </p:sp>
      <p:sp>
        <p:nvSpPr>
          <p:cNvPr id="3" name="Content Placeholder 2"/>
          <p:cNvSpPr>
            <a:spLocks noGrp="1"/>
          </p:cNvSpPr>
          <p:nvPr>
            <p:ph idx="1"/>
          </p:nvPr>
        </p:nvSpPr>
        <p:spPr/>
        <p:txBody>
          <a:bodyPr>
            <a:normAutofit/>
          </a:bodyPr>
          <a:lstStyle/>
          <a:p>
            <a:r>
              <a:rPr lang="en-US" sz="2800" dirty="0" smtClean="0"/>
              <a:t>Reopening Operational Plan to Superintendent</a:t>
            </a:r>
            <a:endParaRPr lang="en-US" sz="2800" dirty="0"/>
          </a:p>
        </p:txBody>
      </p:sp>
    </p:spTree>
    <p:extLst>
      <p:ext uri="{BB962C8B-B14F-4D97-AF65-F5344CB8AC3E}">
        <p14:creationId xmlns:p14="http://schemas.microsoft.com/office/powerpoint/2010/main" val="3696340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8439" y="624110"/>
            <a:ext cx="9776173" cy="1280890"/>
          </a:xfrm>
        </p:spPr>
        <p:txBody>
          <a:bodyPr>
            <a:normAutofit/>
          </a:bodyPr>
          <a:lstStyle/>
          <a:p>
            <a:pPr algn="ctr"/>
            <a:r>
              <a:rPr lang="en-US" sz="2800" dirty="0" smtClean="0"/>
              <a:t>Since March 16, 2020 the Governor’s Mandated Executive School Closure Orders:</a:t>
            </a:r>
            <a:endParaRPr lang="en-US" sz="2800" dirty="0"/>
          </a:p>
        </p:txBody>
      </p:sp>
      <p:sp>
        <p:nvSpPr>
          <p:cNvPr id="3" name="Content Placeholder 2"/>
          <p:cNvSpPr>
            <a:spLocks noGrp="1"/>
          </p:cNvSpPr>
          <p:nvPr>
            <p:ph idx="1"/>
          </p:nvPr>
        </p:nvSpPr>
        <p:spPr>
          <a:xfrm>
            <a:off x="836341" y="1905000"/>
            <a:ext cx="10749775" cy="4953000"/>
          </a:xfrm>
        </p:spPr>
        <p:txBody>
          <a:bodyPr>
            <a:normAutofit/>
          </a:bodyPr>
          <a:lstStyle/>
          <a:p>
            <a:r>
              <a:rPr lang="en-US" sz="2400" dirty="0"/>
              <a:t> </a:t>
            </a:r>
            <a:r>
              <a:rPr lang="en-US" sz="2400" dirty="0" smtClean="0"/>
              <a:t>All school districts must follow ODE’s Ready Schools Safe Learners (RSSL) guidelines</a:t>
            </a:r>
          </a:p>
          <a:p>
            <a:r>
              <a:rPr lang="en-US" sz="2400" dirty="0" smtClean="0"/>
              <a:t>RSSL mandates health and safety protocols and metrics for what type of instruction is allowable i.e. distance, in-person, and limited in-person learning according to its county case counts</a:t>
            </a:r>
          </a:p>
          <a:p>
            <a:r>
              <a:rPr lang="en-US" sz="2400" dirty="0" smtClean="0"/>
              <a:t>RSSL dictates expectations of the delivery of instructional models</a:t>
            </a:r>
          </a:p>
          <a:p>
            <a:r>
              <a:rPr lang="en-US" sz="2400" dirty="0" smtClean="0"/>
              <a:t>The ability to open for in-person learning depends upon county, size of county, metrics in county, size of school, safe harbor provisions, and resources available. </a:t>
            </a:r>
          </a:p>
          <a:p>
            <a:r>
              <a:rPr lang="en-US" sz="2400" dirty="0" smtClean="0"/>
              <a:t>These variations have often caused confusion and frustration</a:t>
            </a:r>
          </a:p>
          <a:p>
            <a:endParaRPr lang="en-US" sz="2400" dirty="0" smtClean="0"/>
          </a:p>
          <a:p>
            <a:endParaRPr lang="en-US" sz="2400" dirty="0"/>
          </a:p>
        </p:txBody>
      </p:sp>
    </p:spTree>
    <p:extLst>
      <p:ext uri="{BB962C8B-B14F-4D97-AF65-F5344CB8AC3E}">
        <p14:creationId xmlns:p14="http://schemas.microsoft.com/office/powerpoint/2010/main" val="146003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January Shift from Mandatory to Advisory</a:t>
            </a:r>
            <a:endParaRPr lang="en-US" dirty="0"/>
          </a:p>
        </p:txBody>
      </p:sp>
      <p:sp>
        <p:nvSpPr>
          <p:cNvPr id="3" name="Text Placeholder 2"/>
          <p:cNvSpPr>
            <a:spLocks noGrp="1"/>
          </p:cNvSpPr>
          <p:nvPr>
            <p:ph type="body" idx="1"/>
          </p:nvPr>
        </p:nvSpPr>
        <p:spPr/>
        <p:txBody>
          <a:bodyPr>
            <a:normAutofit/>
          </a:bodyPr>
          <a:lstStyle/>
          <a:p>
            <a:pPr algn="ctr"/>
            <a:r>
              <a:rPr lang="en-US" sz="3200" dirty="0" smtClean="0"/>
              <a:t>Kind of….</a:t>
            </a:r>
            <a:endParaRPr lang="en-US" sz="3200" dirty="0"/>
          </a:p>
        </p:txBody>
      </p:sp>
    </p:spTree>
    <p:extLst>
      <p:ext uri="{BB962C8B-B14F-4D97-AF65-F5344CB8AC3E}">
        <p14:creationId xmlns:p14="http://schemas.microsoft.com/office/powerpoint/2010/main" val="352634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624" y="334538"/>
            <a:ext cx="10181064" cy="1516564"/>
          </a:xfrm>
        </p:spPr>
        <p:txBody>
          <a:bodyPr>
            <a:normAutofit fontScale="90000"/>
          </a:bodyPr>
          <a:lstStyle/>
          <a:p>
            <a:r>
              <a:rPr lang="en-US" sz="3100" dirty="0" smtClean="0"/>
              <a:t>Dec</a:t>
            </a:r>
            <a:r>
              <a:rPr lang="en-US" sz="3100" dirty="0"/>
              <a:t>. 23 the Governor put forth five stipulations to the Oregon Department of Education (ODE) and the Oregon Health Authority (</a:t>
            </a:r>
            <a:r>
              <a:rPr lang="en-US" sz="3100" dirty="0" smtClean="0"/>
              <a:t>OHA) for the </a:t>
            </a:r>
            <a:r>
              <a:rPr lang="en-US" sz="3100" dirty="0"/>
              <a:t>return to school for </a:t>
            </a:r>
            <a:r>
              <a:rPr lang="en-US" sz="3100" dirty="0" smtClean="0"/>
              <a:t>students:</a:t>
            </a:r>
            <a:r>
              <a:rPr lang="en-US" sz="3100" dirty="0"/>
              <a:t> </a:t>
            </a:r>
            <a:r>
              <a:rPr lang="en-US" sz="2600" b="1" dirty="0"/>
              <a:t/>
            </a:r>
            <a:br>
              <a:rPr lang="en-US" sz="2600" b="1" dirty="0"/>
            </a:br>
            <a:endParaRPr lang="en-US" sz="2600" b="1" dirty="0"/>
          </a:p>
        </p:txBody>
      </p:sp>
      <p:sp>
        <p:nvSpPr>
          <p:cNvPr id="3" name="Content Placeholder 2"/>
          <p:cNvSpPr>
            <a:spLocks noGrp="1"/>
          </p:cNvSpPr>
          <p:nvPr>
            <p:ph idx="1"/>
          </p:nvPr>
        </p:nvSpPr>
        <p:spPr>
          <a:xfrm>
            <a:off x="1594623" y="2352908"/>
            <a:ext cx="9645805" cy="3958682"/>
          </a:xfrm>
        </p:spPr>
        <p:txBody>
          <a:bodyPr>
            <a:normAutofit/>
          </a:bodyPr>
          <a:lstStyle/>
          <a:p>
            <a:pPr lvl="0"/>
            <a:r>
              <a:rPr lang="en-US" sz="2600" dirty="0"/>
              <a:t>Local school boards, superintendents, educators, and school employees </a:t>
            </a:r>
            <a:r>
              <a:rPr lang="en-US" sz="2600" b="1" dirty="0"/>
              <a:t>work toward the resumption of in-person instruction to the greatest extent possible – prioritizing elementary education grounded in sound science, public health, and safety</a:t>
            </a:r>
            <a:r>
              <a:rPr lang="en-US" sz="2600" dirty="0"/>
              <a:t>.</a:t>
            </a:r>
          </a:p>
          <a:p>
            <a:pPr marL="0" indent="0">
              <a:buNone/>
            </a:pPr>
            <a:r>
              <a:rPr lang="en-US" sz="2600" dirty="0"/>
              <a:t> </a:t>
            </a:r>
          </a:p>
          <a:p>
            <a:pPr lvl="0"/>
            <a:r>
              <a:rPr lang="en-US" sz="2600" dirty="0"/>
              <a:t>OHA is to assist schools in rapid on-site </a:t>
            </a:r>
            <a:r>
              <a:rPr lang="en-US" sz="2600" dirty="0" smtClean="0"/>
              <a:t>COVID </a:t>
            </a:r>
            <a:r>
              <a:rPr lang="en-US" sz="2600" dirty="0"/>
              <a:t>testing to minimize quarantine time—prioritizing elementary students and staff.</a:t>
            </a:r>
          </a:p>
        </p:txBody>
      </p:sp>
    </p:spTree>
    <p:extLst>
      <p:ext uri="{BB962C8B-B14F-4D97-AF65-F5344CB8AC3E}">
        <p14:creationId xmlns:p14="http://schemas.microsoft.com/office/powerpoint/2010/main" val="1401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2322" y="185026"/>
            <a:ext cx="10493298" cy="6810262"/>
          </a:xfrm>
          <a:prstGeom prst="rect">
            <a:avLst/>
          </a:prstGeom>
        </p:spPr>
        <p:txBody>
          <a:bodyPr wrap="square">
            <a:spAutoFit/>
          </a:bodyPr>
          <a:lstStyle/>
          <a:p>
            <a:pPr marL="342900" marR="0" lvl="0" indent="-342900">
              <a:lnSpc>
                <a:spcPct val="107000"/>
              </a:lnSpc>
              <a:spcBef>
                <a:spcPts val="0"/>
              </a:spcBef>
              <a:spcAft>
                <a:spcPts val="0"/>
              </a:spcAft>
              <a:buFont typeface="Arial" panose="020B0604020202020204" pitchFamily="34" charset="0"/>
              <a:buChar char="•"/>
            </a:pPr>
            <a:r>
              <a:rPr lang="en-US" sz="2400" dirty="0">
                <a:latin typeface="+mj-lt"/>
                <a:ea typeface="Calibri" panose="020F0502020204030204" pitchFamily="34" charset="0"/>
                <a:cs typeface="Times New Roman" panose="02020603050405020304" pitchFamily="18" charset="0"/>
              </a:rPr>
              <a:t>T</a:t>
            </a:r>
            <a:r>
              <a:rPr lang="en-US" sz="2400" dirty="0" smtClean="0">
                <a:latin typeface="+mj-lt"/>
                <a:ea typeface="Calibri" panose="020F0502020204030204" pitchFamily="34" charset="0"/>
                <a:cs typeface="Times New Roman" panose="02020603050405020304" pitchFamily="18" charset="0"/>
              </a:rPr>
              <a:t>he Governor </a:t>
            </a:r>
            <a:r>
              <a:rPr lang="en-US" sz="2400" dirty="0">
                <a:latin typeface="+mj-lt"/>
                <a:ea typeface="Calibri" panose="020F0502020204030204" pitchFamily="34" charset="0"/>
                <a:cs typeface="Times New Roman" panose="02020603050405020304" pitchFamily="18" charset="0"/>
              </a:rPr>
              <a:t>directed </a:t>
            </a:r>
            <a:r>
              <a:rPr lang="en-US" sz="2400" dirty="0" smtClean="0">
                <a:latin typeface="+mj-lt"/>
                <a:ea typeface="Calibri" panose="020F0502020204030204" pitchFamily="34" charset="0"/>
                <a:cs typeface="Times New Roman" panose="02020603050405020304" pitchFamily="18" charset="0"/>
              </a:rPr>
              <a:t>that case </a:t>
            </a:r>
            <a:r>
              <a:rPr lang="en-US" sz="2400" dirty="0">
                <a:latin typeface="+mj-lt"/>
                <a:ea typeface="Calibri" panose="020F0502020204030204" pitchFamily="34" charset="0"/>
                <a:cs typeface="Times New Roman" panose="02020603050405020304" pitchFamily="18" charset="0"/>
              </a:rPr>
              <a:t>count metrics and associated instructional models </a:t>
            </a:r>
            <a:r>
              <a:rPr lang="en-US" sz="2400" dirty="0" smtClean="0">
                <a:latin typeface="+mj-lt"/>
                <a:ea typeface="Calibri" panose="020F0502020204030204" pitchFamily="34" charset="0"/>
                <a:cs typeface="Times New Roman" panose="02020603050405020304" pitchFamily="18" charset="0"/>
              </a:rPr>
              <a:t>move </a:t>
            </a:r>
            <a:r>
              <a:rPr lang="en-US" sz="2400" b="1" dirty="0">
                <a:latin typeface="+mj-lt"/>
                <a:ea typeface="Calibri" panose="020F0502020204030204" pitchFamily="34" charset="0"/>
                <a:cs typeface="Times New Roman" panose="02020603050405020304" pitchFamily="18" charset="0"/>
              </a:rPr>
              <a:t>from mandatory to advisory</a:t>
            </a:r>
            <a:r>
              <a:rPr lang="en-US" sz="2400" dirty="0">
                <a:latin typeface="+mj-lt"/>
                <a:ea typeface="Calibri" panose="020F0502020204030204" pitchFamily="34" charset="0"/>
                <a:cs typeface="Times New Roman" panose="02020603050405020304" pitchFamily="18" charset="0"/>
              </a:rPr>
              <a:t>. The decision to resume in-person instruction must be made locally, district by district, school by school. Schools must continue to adhere to required health and safety protocols and </a:t>
            </a:r>
            <a:r>
              <a:rPr lang="en-US" sz="2400" b="1" dirty="0">
                <a:latin typeface="+mj-lt"/>
                <a:ea typeface="Calibri" panose="020F0502020204030204" pitchFamily="34" charset="0"/>
                <a:cs typeface="Times New Roman" panose="02020603050405020304" pitchFamily="18" charset="0"/>
              </a:rPr>
              <a:t>work in close consultation with their local public health authority.</a:t>
            </a:r>
            <a:endParaRPr lang="en-US" sz="2400" dirty="0">
              <a:latin typeface="+mj-lt"/>
              <a:ea typeface="Calibri" panose="020F0502020204030204" pitchFamily="34" charset="0"/>
              <a:cs typeface="Times New Roman" panose="02020603050405020304" pitchFamily="18" charset="0"/>
            </a:endParaRPr>
          </a:p>
          <a:p>
            <a:pPr marL="400050" marR="0">
              <a:lnSpc>
                <a:spcPct val="107000"/>
              </a:lnSpc>
              <a:spcBef>
                <a:spcPts val="0"/>
              </a:spcBef>
              <a:spcAft>
                <a:spcPts val="0"/>
              </a:spcAft>
            </a:pPr>
            <a:r>
              <a:rPr lang="en-US" sz="2400" dirty="0">
                <a:latin typeface="+mj-lt"/>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Arial" panose="020B0604020202020204" pitchFamily="34" charset="0"/>
              <a:buChar char="•"/>
            </a:pPr>
            <a:r>
              <a:rPr lang="en-US" sz="2400" dirty="0">
                <a:latin typeface="+mj-lt"/>
                <a:ea typeface="Calibri" panose="020F0502020204030204" pitchFamily="34" charset="0"/>
                <a:cs typeface="Times New Roman" panose="02020603050405020304" pitchFamily="18" charset="0"/>
              </a:rPr>
              <a:t>OHA and ODE </a:t>
            </a:r>
            <a:r>
              <a:rPr lang="en-US" sz="2400" dirty="0" smtClean="0">
                <a:latin typeface="+mj-lt"/>
                <a:ea typeface="Calibri" panose="020F0502020204030204" pitchFamily="34" charset="0"/>
                <a:cs typeface="Times New Roman" panose="02020603050405020304" pitchFamily="18" charset="0"/>
              </a:rPr>
              <a:t>must align </a:t>
            </a:r>
            <a:r>
              <a:rPr lang="en-US" sz="2400" dirty="0">
                <a:latin typeface="+mj-lt"/>
                <a:ea typeface="Calibri" panose="020F0502020204030204" pitchFamily="34" charset="0"/>
                <a:cs typeface="Times New Roman" panose="02020603050405020304" pitchFamily="18" charset="0"/>
              </a:rPr>
              <a:t>the Ready Schools, Safe Learners (RSSL) </a:t>
            </a:r>
            <a:r>
              <a:rPr lang="en-US" sz="2400" dirty="0" smtClean="0">
                <a:latin typeface="+mj-lt"/>
                <a:ea typeface="Calibri" panose="020F0502020204030204" pitchFamily="34" charset="0"/>
                <a:cs typeface="Times New Roman" panose="02020603050405020304" pitchFamily="18" charset="0"/>
              </a:rPr>
              <a:t>guidance and </a:t>
            </a:r>
            <a:r>
              <a:rPr lang="en-US" sz="2400" dirty="0">
                <a:latin typeface="+mj-lt"/>
                <a:ea typeface="Calibri" panose="020F0502020204030204" pitchFamily="34" charset="0"/>
                <a:cs typeface="Times New Roman" panose="02020603050405020304" pitchFamily="18" charset="0"/>
              </a:rPr>
              <a:t>Oregon OSHA rules to ensure all necessary health and safety procedures and protocols are included to allow maximum access to in-person instruction in keeping with reasonable health and safety standards.</a:t>
            </a:r>
          </a:p>
          <a:p>
            <a:pPr marL="400050" marR="0">
              <a:lnSpc>
                <a:spcPct val="107000"/>
              </a:lnSpc>
              <a:spcBef>
                <a:spcPts val="0"/>
              </a:spcBef>
              <a:spcAft>
                <a:spcPts val="0"/>
              </a:spcAft>
            </a:pPr>
            <a:r>
              <a:rPr lang="en-US" sz="2400" dirty="0">
                <a:latin typeface="+mj-lt"/>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Arial" panose="020B0604020202020204" pitchFamily="34" charset="0"/>
              <a:buChar char="•"/>
            </a:pPr>
            <a:r>
              <a:rPr lang="en-US" sz="2400" dirty="0">
                <a:latin typeface="+mj-lt"/>
                <a:ea typeface="Calibri" panose="020F0502020204030204" pitchFamily="34" charset="0"/>
                <a:cs typeface="Times New Roman" panose="02020603050405020304" pitchFamily="18" charset="0"/>
              </a:rPr>
              <a:t>OHA and ODE are to </a:t>
            </a:r>
            <a:r>
              <a:rPr lang="en-US" sz="2400" dirty="0" smtClean="0">
                <a:latin typeface="+mj-lt"/>
                <a:ea typeface="Calibri" panose="020F0502020204030204" pitchFamily="34" charset="0"/>
                <a:cs typeface="Times New Roman" panose="02020603050405020304" pitchFamily="18" charset="0"/>
              </a:rPr>
              <a:t>provide </a:t>
            </a:r>
            <a:r>
              <a:rPr lang="en-US" sz="2400" dirty="0">
                <a:latin typeface="+mj-lt"/>
                <a:ea typeface="Calibri" panose="020F0502020204030204" pitchFamily="34" charset="0"/>
                <a:cs typeface="Times New Roman" panose="02020603050405020304" pitchFamily="18" charset="0"/>
              </a:rPr>
              <a:t>any needed updates to districts, based on scientific </a:t>
            </a:r>
            <a:r>
              <a:rPr lang="en-US" sz="2400" dirty="0" smtClean="0">
                <a:latin typeface="+mj-lt"/>
                <a:ea typeface="Calibri" panose="020F0502020204030204" pitchFamily="34" charset="0"/>
                <a:cs typeface="Times New Roman" panose="02020603050405020304" pitchFamily="18" charset="0"/>
              </a:rPr>
              <a:t>data </a:t>
            </a:r>
            <a:r>
              <a:rPr lang="en-US" sz="2400" dirty="0">
                <a:latin typeface="+mj-lt"/>
                <a:ea typeface="Calibri" panose="020F0502020204030204" pitchFamily="34" charset="0"/>
                <a:cs typeface="Times New Roman" panose="02020603050405020304" pitchFamily="18" charset="0"/>
              </a:rPr>
              <a:t>to the appropriate thresholds for the resumption of in-person instruction. </a:t>
            </a:r>
            <a:r>
              <a:rPr lang="en-US" sz="2400" b="1" dirty="0">
                <a:latin typeface="+mj-lt"/>
                <a:ea typeface="Calibri" panose="020F0502020204030204" pitchFamily="34" charset="0"/>
                <a:cs typeface="Times New Roman" panose="02020603050405020304" pitchFamily="18" charset="0"/>
              </a:rPr>
              <a:t>Any updates to the COVID-19 Health Metrics should be completed no</a:t>
            </a:r>
            <a:r>
              <a:rPr lang="en-US" sz="2400" dirty="0">
                <a:latin typeface="+mj-lt"/>
                <a:ea typeface="Calibri" panose="020F0502020204030204" pitchFamily="34" charset="0"/>
                <a:cs typeface="Times New Roman" panose="02020603050405020304" pitchFamily="18" charset="0"/>
              </a:rPr>
              <a:t> </a:t>
            </a:r>
            <a:r>
              <a:rPr lang="en-US" sz="2400" b="1" dirty="0">
                <a:latin typeface="+mj-lt"/>
                <a:ea typeface="Calibri" panose="020F0502020204030204" pitchFamily="34" charset="0"/>
                <a:cs typeface="Times New Roman" panose="02020603050405020304" pitchFamily="18" charset="0"/>
              </a:rPr>
              <a:t>later than January 19, </a:t>
            </a:r>
            <a:r>
              <a:rPr lang="en-US" sz="2400" b="1" dirty="0" smtClean="0">
                <a:latin typeface="+mj-lt"/>
                <a:ea typeface="Calibri" panose="020F0502020204030204" pitchFamily="34" charset="0"/>
                <a:cs typeface="Times New Roman" panose="02020603050405020304" pitchFamily="18" charset="0"/>
              </a:rPr>
              <a:t>2021.</a:t>
            </a:r>
            <a:endParaRPr lang="en-US" sz="24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381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1532" y="624466"/>
            <a:ext cx="10136458" cy="6032811"/>
          </a:xfrm>
        </p:spPr>
        <p:txBody>
          <a:bodyPr>
            <a:normAutofit fontScale="90000"/>
          </a:bodyPr>
          <a:lstStyle/>
          <a:p>
            <a:r>
              <a:rPr lang="en-US" b="1" dirty="0"/>
              <a:t>The Goal:</a:t>
            </a:r>
            <a:r>
              <a:rPr lang="en-US" dirty="0"/>
              <a:t> </a:t>
            </a:r>
            <a:r>
              <a:rPr lang="en-US" dirty="0" smtClean="0"/>
              <a:t/>
            </a:r>
            <a:br>
              <a:rPr lang="en-US" dirty="0" smtClean="0"/>
            </a:br>
            <a:r>
              <a:rPr lang="en-US" dirty="0"/>
              <a:t/>
            </a:r>
            <a:br>
              <a:rPr lang="en-US" dirty="0"/>
            </a:br>
            <a:r>
              <a:rPr lang="en-US" dirty="0" smtClean="0"/>
              <a:t>The </a:t>
            </a:r>
            <a:r>
              <a:rPr lang="en-US" dirty="0"/>
              <a:t>Governor set a targeted "hope that more Oregon schools, especially elementary schools, will transition to in-person instruction by </a:t>
            </a:r>
            <a:r>
              <a:rPr lang="en-US" b="1" dirty="0"/>
              <a:t>February 15, 2021</a:t>
            </a:r>
            <a:r>
              <a:rPr lang="en-US" b="1" dirty="0" smtClean="0"/>
              <a:t>.”</a:t>
            </a:r>
            <a:br>
              <a:rPr lang="en-US" b="1" dirty="0" smtClean="0"/>
            </a:br>
            <a:r>
              <a:rPr lang="en-US" b="1" dirty="0"/>
              <a:t/>
            </a:r>
            <a:br>
              <a:rPr lang="en-US" b="1" dirty="0"/>
            </a:br>
            <a:r>
              <a:rPr lang="en-US" dirty="0" smtClean="0"/>
              <a:t>The Governor has now given us “limited” local control—that is, we are limited to the stipulations put forth from ODE and OHA.</a:t>
            </a:r>
            <a:br>
              <a:rPr lang="en-US" dirty="0" smtClean="0"/>
            </a:br>
            <a:r>
              <a:rPr lang="en-US" dirty="0"/>
              <a:t/>
            </a:r>
            <a:br>
              <a:rPr lang="en-US" dirty="0"/>
            </a:br>
            <a:endParaRPr lang="en-US" dirty="0"/>
          </a:p>
        </p:txBody>
      </p:sp>
    </p:spTree>
    <p:extLst>
      <p:ext uri="{BB962C8B-B14F-4D97-AF65-F5344CB8AC3E}">
        <p14:creationId xmlns:p14="http://schemas.microsoft.com/office/powerpoint/2010/main" val="99030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6634" y="334536"/>
            <a:ext cx="10259122" cy="6340197"/>
          </a:xfrm>
          <a:prstGeom prst="rect">
            <a:avLst/>
          </a:prstGeom>
          <a:noFill/>
        </p:spPr>
        <p:txBody>
          <a:bodyPr wrap="square" rtlCol="0">
            <a:spAutoFit/>
          </a:bodyPr>
          <a:lstStyle/>
          <a:p>
            <a:pPr algn="ctr"/>
            <a:r>
              <a:rPr lang="en-US" sz="2400" b="1" dirty="0" smtClean="0">
                <a:latin typeface="+mj-lt"/>
              </a:rPr>
              <a:t>Why the Shift from Mandatory to Advisory?</a:t>
            </a:r>
          </a:p>
          <a:p>
            <a:pPr algn="ctr"/>
            <a:r>
              <a:rPr lang="en-US" sz="2400" b="1" dirty="0" smtClean="0">
                <a:latin typeface="+mj-lt"/>
              </a:rPr>
              <a:t>The Governor’s and ODE-OHA Rationale:</a:t>
            </a:r>
          </a:p>
          <a:p>
            <a:endParaRPr lang="en-US" dirty="0">
              <a:latin typeface="+mj-lt"/>
            </a:endParaRPr>
          </a:p>
          <a:p>
            <a:pPr marL="285750" indent="-285750">
              <a:buFont typeface="Wingdings" panose="05000000000000000000" pitchFamily="2" charset="2"/>
              <a:buChar char="§"/>
            </a:pPr>
            <a:r>
              <a:rPr lang="en-US" sz="2000" dirty="0" smtClean="0">
                <a:latin typeface="+mj-lt"/>
              </a:rPr>
              <a:t>When schools </a:t>
            </a:r>
            <a:r>
              <a:rPr lang="en-US" sz="2000" dirty="0">
                <a:latin typeface="+mj-lt"/>
              </a:rPr>
              <a:t>follow required health and safety protocols, there is low-risk of transmission and illness when students resume in-person instruction</a:t>
            </a:r>
            <a:r>
              <a:rPr lang="en-US" sz="2000" dirty="0" smtClean="0">
                <a:latin typeface="+mj-lt"/>
              </a:rPr>
              <a:t>.</a:t>
            </a:r>
          </a:p>
          <a:p>
            <a:endParaRPr lang="en-US" sz="2000" dirty="0">
              <a:latin typeface="+mj-lt"/>
            </a:endParaRPr>
          </a:p>
          <a:p>
            <a:pPr marL="285750" indent="-285750">
              <a:buFont typeface="Wingdings" panose="05000000000000000000" pitchFamily="2" charset="2"/>
              <a:buChar char="§"/>
            </a:pPr>
            <a:r>
              <a:rPr lang="en-US" sz="2000" dirty="0" smtClean="0">
                <a:latin typeface="+mj-lt"/>
              </a:rPr>
              <a:t>ODE/OHA have reviewed scientific studies and put forth students are less likely to be infected with COVID-19 and they are less likely to spread COVID-19.</a:t>
            </a:r>
          </a:p>
          <a:p>
            <a:endParaRPr lang="en-US" sz="2000" dirty="0">
              <a:latin typeface="+mj-lt"/>
            </a:endParaRPr>
          </a:p>
          <a:p>
            <a:pPr marL="285750" indent="-285750">
              <a:buFont typeface="Wingdings" panose="05000000000000000000" pitchFamily="2" charset="2"/>
              <a:buChar char="§"/>
            </a:pPr>
            <a:r>
              <a:rPr lang="en-US" sz="2000" dirty="0" smtClean="0">
                <a:latin typeface="+mj-lt"/>
              </a:rPr>
              <a:t>ODE/OHA put forth schools are not the source of the spread of COVID-19; however, schools often help mitigate the spread of COVID-19 in their communities.</a:t>
            </a:r>
          </a:p>
          <a:p>
            <a:endParaRPr lang="en-US" sz="2000" dirty="0">
              <a:latin typeface="+mj-lt"/>
            </a:endParaRPr>
          </a:p>
          <a:p>
            <a:pPr marL="285750" indent="-285750">
              <a:buFont typeface="Wingdings" panose="05000000000000000000" pitchFamily="2" charset="2"/>
              <a:buChar char="§"/>
            </a:pPr>
            <a:r>
              <a:rPr lang="en-US" sz="2000" dirty="0" smtClean="0">
                <a:latin typeface="+mj-lt"/>
              </a:rPr>
              <a:t>States with metrics of 350 per 100K COVID-19 tests have been operating using hybrid in-person instruction successfully.</a:t>
            </a:r>
          </a:p>
          <a:p>
            <a:pPr marL="285750" indent="-285750">
              <a:buFont typeface="Wingdings" panose="05000000000000000000" pitchFamily="2" charset="2"/>
              <a:buChar char="§"/>
            </a:pPr>
            <a:endParaRPr lang="en-US" sz="2000" dirty="0">
              <a:latin typeface="+mj-lt"/>
            </a:endParaRPr>
          </a:p>
          <a:p>
            <a:pPr marL="285750" indent="-285750">
              <a:buFont typeface="Wingdings" panose="05000000000000000000" pitchFamily="2" charset="2"/>
              <a:buChar char="§"/>
            </a:pPr>
            <a:r>
              <a:rPr lang="en-US" sz="2000" dirty="0" smtClean="0">
                <a:latin typeface="+mj-lt"/>
              </a:rPr>
              <a:t>Today nearly 90% of Oregon students risk not being in school for in-person learning for almost a year. The social, emotional, and academic needs of students out-weigh what the science says are the actual health risks to students and staff, if health and safety protocols are followed in school.</a:t>
            </a:r>
            <a:endParaRPr lang="en-US" dirty="0"/>
          </a:p>
        </p:txBody>
      </p:sp>
    </p:spTree>
    <p:extLst>
      <p:ext uri="{BB962C8B-B14F-4D97-AF65-F5344CB8AC3E}">
        <p14:creationId xmlns:p14="http://schemas.microsoft.com/office/powerpoint/2010/main" val="289126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5" end="5"/>
                                            </p:txEl>
                                          </p:spTgt>
                                        </p:tgtEl>
                                        <p:attrNameLst>
                                          <p:attrName>style.visibility</p:attrName>
                                        </p:attrNameLst>
                                      </p:cBhvr>
                                      <p:to>
                                        <p:strVal val="visible"/>
                                      </p:to>
                                    </p:set>
                                    <p:animEffect transition="in" filter="fade">
                                      <p:cBhvr>
                                        <p:cTn id="14" dur="1000"/>
                                        <p:tgtEl>
                                          <p:spTgt spid="2">
                                            <p:txEl>
                                              <p:pRg st="5" end="5"/>
                                            </p:txEl>
                                          </p:spTgt>
                                        </p:tgtEl>
                                      </p:cBhvr>
                                    </p:animEffect>
                                    <p:anim calcmode="lin" valueType="num">
                                      <p:cBhvr>
                                        <p:cTn id="1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fade">
                                      <p:cBhvr>
                                        <p:cTn id="21" dur="1000"/>
                                        <p:tgtEl>
                                          <p:spTgt spid="2">
                                            <p:txEl>
                                              <p:pRg st="7" end="7"/>
                                            </p:txEl>
                                          </p:spTgt>
                                        </p:tgtEl>
                                      </p:cBhvr>
                                    </p:animEffect>
                                    <p:anim calcmode="lin" valueType="num">
                                      <p:cBhvr>
                                        <p:cTn id="2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9" end="9"/>
                                            </p:txEl>
                                          </p:spTgt>
                                        </p:tgtEl>
                                        <p:attrNameLst>
                                          <p:attrName>style.visibility</p:attrName>
                                        </p:attrNameLst>
                                      </p:cBhvr>
                                      <p:to>
                                        <p:strVal val="visible"/>
                                      </p:to>
                                    </p:set>
                                    <p:animEffect transition="in" filter="fade">
                                      <p:cBhvr>
                                        <p:cTn id="28" dur="1000"/>
                                        <p:tgtEl>
                                          <p:spTgt spid="2">
                                            <p:txEl>
                                              <p:pRg st="9" end="9"/>
                                            </p:txEl>
                                          </p:spTgt>
                                        </p:tgtEl>
                                      </p:cBhvr>
                                    </p:animEffect>
                                    <p:anim calcmode="lin" valueType="num">
                                      <p:cBhvr>
                                        <p:cTn id="29"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Effect transition="in" filter="fade">
                                      <p:cBhvr>
                                        <p:cTn id="35" dur="1000"/>
                                        <p:tgtEl>
                                          <p:spTgt spid="2">
                                            <p:txEl>
                                              <p:pRg st="11" end="11"/>
                                            </p:txEl>
                                          </p:spTgt>
                                        </p:tgtEl>
                                      </p:cBhvr>
                                    </p:animEffect>
                                    <p:anim calcmode="lin" valueType="num">
                                      <p:cBhvr>
                                        <p:cTn id="36"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7356" y="0"/>
            <a:ext cx="10415239" cy="5727337"/>
          </a:xfrm>
          <a:prstGeom prst="rect">
            <a:avLst/>
          </a:prstGeom>
        </p:spPr>
        <p:txBody>
          <a:bodyPr wrap="square">
            <a:spAutoFit/>
          </a:bodyPr>
          <a:lstStyle/>
          <a:p>
            <a:pPr>
              <a:lnSpc>
                <a:spcPct val="107000"/>
              </a:lnSpc>
              <a:spcAft>
                <a:spcPts val="800"/>
              </a:spcAft>
            </a:pPr>
            <a:r>
              <a:rPr lang="en-US" sz="2400" b="1" dirty="0" smtClean="0">
                <a:latin typeface="+mj-lt"/>
                <a:ea typeface="Calibri" panose="020F0502020204030204" pitchFamily="34" charset="0"/>
                <a:cs typeface="Times New Roman" panose="02020603050405020304" pitchFamily="18" charset="0"/>
              </a:rPr>
              <a:t>Impact of shift thus far: </a:t>
            </a:r>
            <a:r>
              <a:rPr lang="en-US" sz="2400" dirty="0" smtClean="0">
                <a:latin typeface="+mj-lt"/>
                <a:ea typeface="Calibri" panose="020F0502020204030204" pitchFamily="34" charset="0"/>
                <a:cs typeface="Times New Roman" panose="02020603050405020304" pitchFamily="18" charset="0"/>
              </a:rPr>
              <a:t>Since the Dec. 23 </a:t>
            </a:r>
            <a:r>
              <a:rPr lang="en-US" sz="2400" dirty="0">
                <a:latin typeface="+mj-lt"/>
                <a:ea typeface="Calibri" panose="020F0502020204030204" pitchFamily="34" charset="0"/>
                <a:cs typeface="Times New Roman" panose="02020603050405020304" pitchFamily="18" charset="0"/>
              </a:rPr>
              <a:t>announcement, I have participated in state and regional meetings to keep </a:t>
            </a:r>
            <a:r>
              <a:rPr lang="en-US" sz="2400" dirty="0" smtClean="0">
                <a:latin typeface="+mj-lt"/>
                <a:ea typeface="Calibri" panose="020F0502020204030204" pitchFamily="34" charset="0"/>
                <a:cs typeface="Times New Roman" panose="02020603050405020304" pitchFamily="18" charset="0"/>
              </a:rPr>
              <a:t>track (and provide feedback to) of the developments </a:t>
            </a:r>
            <a:r>
              <a:rPr lang="en-US" sz="2400" dirty="0">
                <a:latin typeface="+mj-lt"/>
                <a:ea typeface="Calibri" panose="020F0502020204030204" pitchFamily="34" charset="0"/>
                <a:cs typeface="Times New Roman" panose="02020603050405020304" pitchFamily="18" charset="0"/>
              </a:rPr>
              <a:t>of ODE, OHA, </a:t>
            </a:r>
            <a:r>
              <a:rPr lang="en-US" sz="2400" dirty="0" smtClean="0">
                <a:latin typeface="+mj-lt"/>
                <a:ea typeface="Calibri" panose="020F0502020204030204" pitchFamily="34" charset="0"/>
                <a:cs typeface="Times New Roman" panose="02020603050405020304" pitchFamily="18" charset="0"/>
              </a:rPr>
              <a:t>and Linn </a:t>
            </a:r>
            <a:r>
              <a:rPr lang="en-US" sz="2400" dirty="0">
                <a:latin typeface="+mj-lt"/>
                <a:ea typeface="Calibri" panose="020F0502020204030204" pitchFamily="34" charset="0"/>
                <a:cs typeface="Times New Roman" panose="02020603050405020304" pitchFamily="18" charset="0"/>
              </a:rPr>
              <a:t>County Health Department. </a:t>
            </a:r>
            <a:r>
              <a:rPr lang="en-US" sz="2400" dirty="0" smtClean="0">
                <a:latin typeface="+mj-lt"/>
                <a:ea typeface="Calibri" panose="020F0502020204030204" pitchFamily="34" charset="0"/>
                <a:cs typeface="Times New Roman" panose="02020603050405020304" pitchFamily="18" charset="0"/>
              </a:rPr>
              <a:t> </a:t>
            </a:r>
            <a:r>
              <a:rPr lang="en-US" sz="2400" dirty="0">
                <a:latin typeface="+mj-lt"/>
                <a:ea typeface="Calibri" panose="020F0502020204030204" pitchFamily="34" charset="0"/>
                <a:cs typeface="Times New Roman" panose="02020603050405020304" pitchFamily="18" charset="0"/>
              </a:rPr>
              <a:t>W</a:t>
            </a:r>
            <a:r>
              <a:rPr lang="en-US" sz="2400" dirty="0" smtClean="0">
                <a:latin typeface="+mj-lt"/>
                <a:ea typeface="Calibri" panose="020F0502020204030204" pitchFamily="34" charset="0"/>
                <a:cs typeface="Times New Roman" panose="02020603050405020304" pitchFamily="18" charset="0"/>
              </a:rPr>
              <a:t>hat </a:t>
            </a:r>
            <a:r>
              <a:rPr lang="en-US" sz="2400" dirty="0">
                <a:latin typeface="+mj-lt"/>
                <a:ea typeface="Calibri" panose="020F0502020204030204" pitchFamily="34" charset="0"/>
                <a:cs typeface="Times New Roman" panose="02020603050405020304" pitchFamily="18" charset="0"/>
              </a:rPr>
              <a:t>I have </a:t>
            </a:r>
            <a:r>
              <a:rPr lang="en-US" sz="2400" dirty="0" smtClean="0">
                <a:latin typeface="+mj-lt"/>
                <a:ea typeface="Calibri" panose="020F0502020204030204" pitchFamily="34" charset="0"/>
                <a:cs typeface="Times New Roman" panose="02020603050405020304" pitchFamily="18" charset="0"/>
              </a:rPr>
              <a:t>learned:</a:t>
            </a:r>
          </a:p>
          <a:p>
            <a:pPr marL="342900" marR="0" lvl="0" indent="-342900">
              <a:lnSpc>
                <a:spcPct val="107000"/>
              </a:lnSpc>
              <a:spcBef>
                <a:spcPts val="0"/>
              </a:spcBef>
              <a:spcAft>
                <a:spcPts val="0"/>
              </a:spcAft>
              <a:buFont typeface="Symbol" panose="05050102010706020507" pitchFamily="18" charset="2"/>
              <a:buChar char=""/>
            </a:pPr>
            <a:endParaRPr lang="en-US" sz="2400" dirty="0" smtClean="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smtClean="0">
                <a:latin typeface="+mj-lt"/>
                <a:ea typeface="Calibri" panose="020F0502020204030204" pitchFamily="34" charset="0"/>
                <a:cs typeface="Times New Roman" panose="02020603050405020304" pitchFamily="18" charset="0"/>
              </a:rPr>
              <a:t>Currently PACE </a:t>
            </a:r>
            <a:r>
              <a:rPr lang="en-US" sz="2400" dirty="0">
                <a:latin typeface="+mj-lt"/>
                <a:ea typeface="Calibri" panose="020F0502020204030204" pitchFamily="34" charset="0"/>
                <a:cs typeface="Times New Roman" panose="02020603050405020304" pitchFamily="18" charset="0"/>
              </a:rPr>
              <a:t>insurance </a:t>
            </a:r>
            <a:r>
              <a:rPr lang="en-US" sz="2400" dirty="0" smtClean="0">
                <a:latin typeface="+mj-lt"/>
                <a:ea typeface="Calibri" panose="020F0502020204030204" pitchFamily="34" charset="0"/>
                <a:cs typeface="Times New Roman" panose="02020603050405020304" pitchFamily="18" charset="0"/>
              </a:rPr>
              <a:t>does </a:t>
            </a:r>
            <a:r>
              <a:rPr lang="en-US" sz="2400" dirty="0">
                <a:latin typeface="+mj-lt"/>
                <a:ea typeface="Calibri" panose="020F0502020204030204" pitchFamily="34" charset="0"/>
                <a:cs typeface="Times New Roman" panose="02020603050405020304" pitchFamily="18" charset="0"/>
              </a:rPr>
              <a:t>not support any district with liability insurance that </a:t>
            </a:r>
            <a:r>
              <a:rPr lang="en-US" sz="2400" dirty="0" smtClean="0">
                <a:latin typeface="+mj-lt"/>
                <a:ea typeface="Calibri" panose="020F0502020204030204" pitchFamily="34" charset="0"/>
                <a:cs typeface="Times New Roman" panose="02020603050405020304" pitchFamily="18" charset="0"/>
              </a:rPr>
              <a:t>operates </a:t>
            </a:r>
            <a:r>
              <a:rPr lang="en-US" sz="2400" dirty="0">
                <a:latin typeface="+mj-lt"/>
                <a:ea typeface="Calibri" panose="020F0502020204030204" pitchFamily="34" charset="0"/>
                <a:cs typeface="Times New Roman" panose="02020603050405020304" pitchFamily="18" charset="0"/>
              </a:rPr>
              <a:t>outside of the advisory </a:t>
            </a:r>
            <a:r>
              <a:rPr lang="en-US" sz="2400" dirty="0" smtClean="0">
                <a:latin typeface="+mj-lt"/>
                <a:ea typeface="Calibri" panose="020F0502020204030204" pitchFamily="34" charset="0"/>
                <a:cs typeface="Times New Roman" panose="02020603050405020304" pitchFamily="18" charset="0"/>
              </a:rPr>
              <a:t>metrics. </a:t>
            </a:r>
            <a:r>
              <a:rPr lang="en-US" sz="2400" dirty="0"/>
              <a:t>W</a:t>
            </a:r>
            <a:r>
              <a:rPr lang="en-US" sz="2400" dirty="0" smtClean="0"/>
              <a:t>e </a:t>
            </a:r>
            <a:r>
              <a:rPr lang="en-US" sz="2400" dirty="0"/>
              <a:t>anticipate updated guidance </a:t>
            </a:r>
            <a:r>
              <a:rPr lang="en-US" sz="2400" dirty="0" smtClean="0"/>
              <a:t>soon.</a:t>
            </a:r>
          </a:p>
          <a:p>
            <a:pPr marL="342900" marR="0" lvl="0" indent="-342900">
              <a:lnSpc>
                <a:spcPct val="107000"/>
              </a:lnSpc>
              <a:spcBef>
                <a:spcPts val="0"/>
              </a:spcBef>
              <a:spcAft>
                <a:spcPts val="0"/>
              </a:spcAft>
              <a:buFont typeface="Symbol" panose="05050102010706020507" pitchFamily="18" charset="2"/>
              <a:buChar char=""/>
            </a:pPr>
            <a:endParaRPr lang="en-US" sz="24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latin typeface="+mj-lt"/>
                <a:ea typeface="Calibri" panose="020F0502020204030204" pitchFamily="34" charset="0"/>
                <a:cs typeface="Times New Roman" panose="02020603050405020304" pitchFamily="18" charset="0"/>
              </a:rPr>
              <a:t>On </a:t>
            </a:r>
            <a:r>
              <a:rPr lang="en-US" sz="2400" dirty="0" smtClean="0">
                <a:latin typeface="+mj-lt"/>
                <a:ea typeface="Calibri" panose="020F0502020204030204" pitchFamily="34" charset="0"/>
                <a:cs typeface="Times New Roman" panose="02020603050405020304" pitchFamily="18" charset="0"/>
              </a:rPr>
              <a:t>Jan. </a:t>
            </a:r>
            <a:r>
              <a:rPr lang="en-US" sz="2400" dirty="0">
                <a:latin typeface="+mj-lt"/>
                <a:ea typeface="Calibri" panose="020F0502020204030204" pitchFamily="34" charset="0"/>
                <a:cs typeface="Times New Roman" panose="02020603050405020304" pitchFamily="18" charset="0"/>
              </a:rPr>
              <a:t>19 ODE and OHA will/may </a:t>
            </a:r>
            <a:r>
              <a:rPr lang="en-US" sz="2400" dirty="0" smtClean="0">
                <a:latin typeface="+mj-lt"/>
                <a:ea typeface="Calibri" panose="020F0502020204030204" pitchFamily="34" charset="0"/>
                <a:cs typeface="Times New Roman" panose="02020603050405020304" pitchFamily="18" charset="0"/>
              </a:rPr>
              <a:t>change </a:t>
            </a:r>
            <a:r>
              <a:rPr lang="en-US" sz="2400" dirty="0">
                <a:latin typeface="+mj-lt"/>
                <a:ea typeface="Calibri" panose="020F0502020204030204" pitchFamily="34" charset="0"/>
                <a:cs typeface="Times New Roman" panose="02020603050405020304" pitchFamily="18" charset="0"/>
              </a:rPr>
              <a:t>the current metrics (</a:t>
            </a:r>
            <a:r>
              <a:rPr lang="en-US" sz="2400" dirty="0" smtClean="0">
                <a:latin typeface="+mj-lt"/>
                <a:ea typeface="Calibri" panose="020F0502020204030204" pitchFamily="34" charset="0"/>
                <a:cs typeface="Times New Roman" panose="02020603050405020304" pitchFamily="18" charset="0"/>
              </a:rPr>
              <a:t>based on studies such as </a:t>
            </a:r>
            <a:r>
              <a:rPr lang="en-US" sz="2400" dirty="0" smtClean="0">
                <a:latin typeface="+mj-lt"/>
                <a:ea typeface="Calibri" panose="020F0502020204030204" pitchFamily="34" charset="0"/>
                <a:cs typeface="Times New Roman" panose="02020603050405020304" pitchFamily="18" charset="0"/>
                <a:hlinkClick r:id="rId2" action="ppaction://hlinkfile"/>
              </a:rPr>
              <a:t>Harvard Studies</a:t>
            </a:r>
            <a:r>
              <a:rPr lang="en-US" sz="2400" dirty="0" smtClean="0">
                <a:latin typeface="+mj-lt"/>
                <a:ea typeface="Calibri" panose="020F0502020204030204" pitchFamily="34" charset="0"/>
                <a:cs typeface="Times New Roman" panose="02020603050405020304" pitchFamily="18" charset="0"/>
              </a:rPr>
              <a:t>)</a:t>
            </a:r>
          </a:p>
          <a:p>
            <a:pPr marR="0" lvl="0">
              <a:lnSpc>
                <a:spcPct val="107000"/>
              </a:lnSpc>
              <a:spcBef>
                <a:spcPts val="0"/>
              </a:spcBef>
              <a:spcAft>
                <a:spcPts val="0"/>
              </a:spcAft>
            </a:pPr>
            <a:endParaRPr lang="en-US" sz="24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smtClean="0">
                <a:latin typeface="+mj-lt"/>
                <a:ea typeface="Calibri" panose="020F0502020204030204" pitchFamily="34" charset="0"/>
                <a:cs typeface="Times New Roman" panose="02020603050405020304" pitchFamily="18" charset="0"/>
              </a:rPr>
              <a:t>ODE </a:t>
            </a:r>
            <a:r>
              <a:rPr lang="en-US" sz="2400" dirty="0">
                <a:latin typeface="+mj-lt"/>
                <a:ea typeface="Calibri" panose="020F0502020204030204" pitchFamily="34" charset="0"/>
                <a:cs typeface="Times New Roman" panose="02020603050405020304" pitchFamily="18" charset="0"/>
              </a:rPr>
              <a:t>and OHA are looking into helping </a:t>
            </a:r>
            <a:r>
              <a:rPr lang="en-US" sz="2400" dirty="0" smtClean="0">
                <a:latin typeface="+mj-lt"/>
                <a:ea typeface="Calibri" panose="020F0502020204030204" pitchFamily="34" charset="0"/>
                <a:cs typeface="Times New Roman" panose="02020603050405020304" pitchFamily="18" charset="0"/>
              </a:rPr>
              <a:t>counties </a:t>
            </a:r>
            <a:r>
              <a:rPr lang="en-US" sz="2400" dirty="0">
                <a:latin typeface="+mj-lt"/>
                <a:ea typeface="Calibri" panose="020F0502020204030204" pitchFamily="34" charset="0"/>
                <a:cs typeface="Times New Roman" panose="02020603050405020304" pitchFamily="18" charset="0"/>
              </a:rPr>
              <a:t>make more uniform recommendations to </a:t>
            </a:r>
            <a:r>
              <a:rPr lang="en-US" sz="2400" dirty="0" smtClean="0">
                <a:latin typeface="+mj-lt"/>
                <a:ea typeface="Calibri" panose="020F0502020204030204" pitchFamily="34" charset="0"/>
                <a:cs typeface="Times New Roman" panose="02020603050405020304" pitchFamily="18" charset="0"/>
              </a:rPr>
              <a:t>districts </a:t>
            </a:r>
            <a:endParaRPr lang="en-US" sz="24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439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6117</TotalTime>
  <Words>1390</Words>
  <Application>Microsoft Office PowerPoint</Application>
  <PresentationFormat>Widescreen</PresentationFormat>
  <Paragraphs>122</Paragraphs>
  <Slides>21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Century Gothic</vt:lpstr>
      <vt:lpstr>Courier New</vt:lpstr>
      <vt:lpstr>Symbol</vt:lpstr>
      <vt:lpstr>Tahoma</vt:lpstr>
      <vt:lpstr>Times New Roman</vt:lpstr>
      <vt:lpstr>Wingdings</vt:lpstr>
      <vt:lpstr>Wingdings 3</vt:lpstr>
      <vt:lpstr>Wisp</vt:lpstr>
      <vt:lpstr>Return to In-Person Hybrid Learning  The Past, Present, and Future</vt:lpstr>
      <vt:lpstr>Hierarchy of Organizational Authority</vt:lpstr>
      <vt:lpstr>Since March 16, 2020 the Governor’s Mandated Executive School Closure Orders:</vt:lpstr>
      <vt:lpstr>A January Shift from Mandatory to Advisory</vt:lpstr>
      <vt:lpstr>Dec. 23 the Governor put forth five stipulations to the Oregon Department of Education (ODE) and the Oregon Health Authority (OHA) for the return to school for students:  </vt:lpstr>
      <vt:lpstr>PowerPoint Presentation</vt:lpstr>
      <vt:lpstr>The Goal:   The Governor set a targeted "hope that more Oregon schools, especially elementary schools, will transition to in-person instruction by February 15, 2021.”  The Governor has now given us “limited” local control—that is, we are limited to the stipulations put forth from ODE and OHA.  </vt:lpstr>
      <vt:lpstr>PowerPoint Presentation</vt:lpstr>
      <vt:lpstr>PowerPoint Presentation</vt:lpstr>
      <vt:lpstr>PowerPoint Presentation</vt:lpstr>
      <vt:lpstr>PowerPoint Presentation</vt:lpstr>
      <vt:lpstr>PowerPoint Presentation</vt:lpstr>
      <vt:lpstr>PowerPoint Presentation</vt:lpstr>
      <vt:lpstr>The Return to Hybrid Learning shift cont.</vt:lpstr>
      <vt:lpstr>PowerPoint Presentation</vt:lpstr>
      <vt:lpstr>PowerPoint Presentation</vt:lpstr>
      <vt:lpstr>PowerPoint Presentation</vt:lpstr>
      <vt:lpstr>PowerPoint Presentation</vt:lpstr>
      <vt:lpstr>PowerPoint Presentation</vt:lpstr>
      <vt:lpstr>Sweet Home District Chief Academic Officer, Rachel Stucky</vt:lpstr>
      <vt:lpstr>Sweet Home School Board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In-Person Hybrid Learning  Where we are and pathway forward</dc:title>
  <dc:creator>Tom Yahraes</dc:creator>
  <cp:lastModifiedBy>rstucky</cp:lastModifiedBy>
  <cp:revision>56</cp:revision>
  <dcterms:created xsi:type="dcterms:W3CDTF">2021-01-07T03:21:17Z</dcterms:created>
  <dcterms:modified xsi:type="dcterms:W3CDTF">2021-01-12T21:27:20Z</dcterms:modified>
</cp:coreProperties>
</file>